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26.xml" ContentType="application/vnd.openxmlformats-officedocument.presentationml.slide+xml"/>
  <Override PartName="/ppt/slides/slide61.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57.xml" ContentType="application/vnd.openxmlformats-officedocument.presentationml.slide+xml"/>
  <Override PartName="/ppt/slides/slide60.xml" ContentType="application/vnd.openxmlformats-officedocument.presentationml.slide+xml"/>
  <Override PartName="/ppt/slides/slide55.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56.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0.xml" ContentType="application/vnd.openxmlformats-officedocument.presentationml.slide+xml"/>
  <Override PartName="/ppt/slides/slide37.xml" ContentType="application/vnd.openxmlformats-officedocument.presentationml.slide+xml"/>
  <Override PartName="/ppt/slides/slide42.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41.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49.xml" ContentType="application/vnd.openxmlformats-officedocument.presentationml.slide+xml"/>
  <Override PartName="/ppt/slides/slide52.xml" ContentType="application/vnd.openxmlformats-officedocument.presentationml.slide+xml"/>
  <Override PartName="/ppt/slides/slide47.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8.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notesSlides/notesSlide27.xml" ContentType="application/vnd.openxmlformats-officedocument.presentationml.notesSlide+xml"/>
  <Override PartName="/ppt/notesSlides/notesSlide18.xml" ContentType="application/vnd.openxmlformats-officedocument.presentationml.notesSlide+xml"/>
  <Override PartName="/ppt/notesSlides/notesSlide29.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61.xml" ContentType="application/vnd.openxmlformats-officedocument.presentationml.notesSlide+xml"/>
  <Override PartName="/ppt/notesSlides/notesSlide60.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44.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39.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0.xml" ContentType="application/vnd.openxmlformats-officedocument.presentationml.notesSlide+xml"/>
  <Override PartName="/ppt/notesSlides/notesSlide36.xml" ContentType="application/vnd.openxmlformats-officedocument.presentationml.notesSlide+xml"/>
  <Override PartName="/ppt/notesSlides/notesSlide38.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31.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63"/>
  </p:notesMasterIdLst>
  <p:handoutMasterIdLst>
    <p:handoutMasterId r:id="rId64"/>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Lst>
  <p:sldSz cx="12192000" cy="6858000"/>
  <p:notesSz cx="6797675" cy="9926638"/>
  <p:embeddedFontLst>
    <p:embeddedFont>
      <p:font typeface="方正兰亭黑简体" panose="02000000000000000000" pitchFamily="2" charset="-122"/>
      <p:regular r:id="rId65"/>
    </p:embeddedFont>
    <p:embeddedFont>
      <p:font typeface="Huawei Sans" panose="020C0503030203020204" pitchFamily="34" charset="0"/>
      <p:regular r:id="rId66"/>
      <p:bold r:id="rId67"/>
    </p:embeddedFont>
    <p:embeddedFont>
      <p:font typeface="微软雅黑" panose="020B0503020204020204" pitchFamily="34" charset="-122"/>
      <p:regular r:id="rId68"/>
      <p:bold r:id="rId69"/>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DFF9"/>
    <a:srgbClr val="F4FBFE"/>
    <a:srgbClr val="EC7061"/>
    <a:srgbClr val="151515"/>
    <a:srgbClr val="C7000B"/>
    <a:srgbClr val="575756"/>
    <a:srgbClr val="FFFFFF"/>
    <a:srgbClr val="DD4654"/>
    <a:srgbClr val="F3D2D5"/>
    <a:srgbClr val="E6A8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87027" autoAdjust="0"/>
  </p:normalViewPr>
  <p:slideViewPr>
    <p:cSldViewPr snapToGrid="0" snapToObjects="1">
      <p:cViewPr varScale="1">
        <p:scale>
          <a:sx n="64" d="100"/>
          <a:sy n="64" d="100"/>
        </p:scale>
        <p:origin x="1044"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66" d="100"/>
          <a:sy n="66" d="100"/>
        </p:scale>
        <p:origin x="2646" y="-36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2.fntdata"/><Relationship Id="rId74"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75"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customXml" Target="../customXml/item3.xml"/><Relationship Id="rId7" Type="http://schemas.openxmlformats.org/officeDocument/2006/relationships/slide" Target="slides/slide6.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8/21/2020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9722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During the learning of OSPF, we have learned the advantages of multi-area and hierarchical network design. For a link-state routing protocol, a device running the protocol advertises link state information to the network, collects and stores the flooded link-state information, and performs calculation based on the information to obtain routing information. If the multi-area deployment mode is not used, more and more link state information will be flooded on the network as the network scale increases. All devices on the network will bear heavier burdens, and route convergence will become slower. This also results in low network scalability.</a:t>
            </a:r>
            <a:endParaRPr lang="en-US" altLang="zh-CN" dirty="0" smtClean="0"/>
          </a:p>
          <a:p>
            <a:r>
              <a:rPr lang="en-US" dirty="0" smtClean="0"/>
              <a:t>The two types of topologies show the differences between IS-IS and OSPF:</a:t>
            </a:r>
          </a:p>
          <a:p>
            <a:pPr lvl="1"/>
            <a:r>
              <a:rPr lang="en-US" dirty="0" smtClean="0"/>
              <a:t>In IS-IS, each router belongs to only one area. In OSPF, different interfaces of a router may belong to different areas.</a:t>
            </a:r>
          </a:p>
          <a:p>
            <a:pPr lvl="1"/>
            <a:r>
              <a:rPr lang="en-US" dirty="0" smtClean="0"/>
              <a:t>In IS-IS, no area is defined as the backbone area. In OSPF, area 0 is defined as the backbone area.</a:t>
            </a:r>
          </a:p>
          <a:p>
            <a:pPr lvl="1"/>
            <a:r>
              <a:rPr lang="en-US" dirty="0" smtClean="0"/>
              <a:t>In IS-IS, Level-1 and Level-2 routes are calculated using the SPF algorithm to generate the shortest path tree (SPT). In OSPF, the SPF algorithm is used only in the same area, and inter-area routes are forwarded by the backbone area.</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086976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9577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7528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IS-IS is configured on a Huawei router, the router type is Level-1-2 by default. You can run commands to change the router type.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799416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a Non-Broadcast Multi-Access (NBMA) network, you should configure its sub-interfaces as P2P interfaces.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579617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 ISO 10589, the maximum metric value of an IS-IS interface can only be 63 and the IS-IS cost type is narrow. A small range of metrics cannot meet the requirements on large-scale networks. As defined in RFC 3784, the cost of an IS-IS interface can be extended to 16777215. In this case, the IS-IS cost type is wide.</a:t>
            </a:r>
            <a:endParaRPr lang="en-US" altLang="zh-CN" dirty="0" smtClean="0"/>
          </a:p>
          <a:p>
            <a:r>
              <a:rPr lang="en-US" dirty="0" smtClean="0"/>
              <a:t>By default, the cost type of Huawei routers is narrow.</a:t>
            </a:r>
            <a:endParaRPr lang="en-US" altLang="zh-CN" dirty="0" smtClean="0"/>
          </a:p>
          <a:p>
            <a:r>
              <a:rPr lang="en-US" dirty="0" smtClean="0"/>
              <a:t>The following lists the TLVs used in narrow mode:</a:t>
            </a:r>
          </a:p>
          <a:p>
            <a:pPr lvl="1"/>
            <a:r>
              <a:rPr lang="en-US" dirty="0" smtClean="0"/>
              <a:t>TLV 128 (IP Internal Reachability TLV): carries IS-IS routes in a routing domain.</a:t>
            </a:r>
          </a:p>
          <a:p>
            <a:pPr lvl="1"/>
            <a:r>
              <a:rPr lang="en-US" dirty="0" smtClean="0"/>
              <a:t>TLV 130 (IP External Reachability TLV): carries IS-IS routes outside a routing domain.</a:t>
            </a:r>
          </a:p>
          <a:p>
            <a:pPr lvl="1"/>
            <a:r>
              <a:rPr lang="en-US" dirty="0" smtClean="0"/>
              <a:t>TLV 2 (IS Neighbors TLV): carries neighbor information.</a:t>
            </a:r>
          </a:p>
          <a:p>
            <a:r>
              <a:rPr lang="en-US" dirty="0" smtClean="0"/>
              <a:t>The following lists the TLVs used in wide mode:</a:t>
            </a:r>
          </a:p>
          <a:p>
            <a:pPr lvl="1"/>
            <a:r>
              <a:rPr lang="en-US" dirty="0" smtClean="0"/>
              <a:t>TLV 135 (Extended IP Reachability TLV): replaces the earlier IP reachability TLV and carries IS-IS routing information. This TLV expands the route metric and carries sub-TLVs.</a:t>
            </a:r>
          </a:p>
          <a:p>
            <a:pPr lvl="1"/>
            <a:r>
              <a:rPr lang="en-US" dirty="0" smtClean="0"/>
              <a:t>TLV 22 (IS Extended Neighbors TLV): carries neighbor information.</a:t>
            </a:r>
            <a:endParaRPr lang="en-US" altLang="zh-CN" dirty="0" smtClean="0"/>
          </a:p>
          <a:p>
            <a:endParaRPr lang="en-US" altLang="zh-CN" dirty="0" smtClean="0"/>
          </a:p>
          <a:p>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041030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8087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99156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6447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TLV is also called a code-length-value (CLV).</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603908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01081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5622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By simulating an Ethernet interface as a P2P interface, a router can establish a P2P neighbor relationship.</a:t>
            </a:r>
            <a:endParaRPr lang="en-US" altLang="zh-CN" smtClean="0"/>
          </a:p>
          <a:p>
            <a:r>
              <a:rPr lang="en-US" smtClean="0"/>
              <a:t>When IP addresses of IS-IS interfaces on both ends of a link are on different network segments, a neighbor relationship can still be established on the two interfaces if the interfaces are configured not to check the IP addresses in received Hello packets.</a:t>
            </a:r>
            <a:endParaRPr lang="en-US" altLang="zh-CN" smtClean="0"/>
          </a:p>
          <a:p>
            <a:pPr lvl="1"/>
            <a:r>
              <a:rPr lang="en-US" smtClean="0"/>
              <a:t>For P2P interfaces, you can configure the interfaces not to check the IP addresses.</a:t>
            </a:r>
            <a:endParaRPr lang="en-US" altLang="zh-CN" smtClean="0"/>
          </a:p>
          <a:p>
            <a:pPr lvl="1"/>
            <a:r>
              <a:rPr lang="en-US" smtClean="0"/>
              <a:t>For Ethernet interfaces, you must simulate Ethernet interfaces as P2P interfaces and then configure the interfaces not to check the IP addresses.</a:t>
            </a:r>
            <a:endParaRPr lang="en-US" altLang="zh-CN" smtClean="0"/>
          </a:p>
          <a:p>
            <a:pPr lvl="0"/>
            <a:r>
              <a:rPr lang="en-US" smtClean="0"/>
              <a:t>Generally, one interface only needs one primary IP address. In some special cases, one interface needs additional secondary IP addresses. For example, a router connects to a physical network through an interface, and hosts on this network belong to two network segments. To enable the router to communicate with all hosts on the physical network, configure a primary IP address and a secondary IP address for this interface. You can configure multiple IP addresses for a Layer 3 interface on a router, one as the primary IP address, and the others as secondary IP addresses. Each Layer 3 interface can have a maximum of 31 secondary IP addresses.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373242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319954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Multicast addresses of Level-1 and Level-2 IIHs are 01-80-C2-00-00-14 and 01-80-C2-00-00-15 respectively.</a:t>
            </a:r>
            <a:endParaRPr lang="en-US" altLang="zh-CN" smtClean="0"/>
          </a:p>
          <a:p>
            <a:r>
              <a:rPr lang="en-US" smtClean="0"/>
              <a:t>Down: It is the initial status of the neighbor relationship.</a:t>
            </a:r>
            <a:endParaRPr lang="en-US" altLang="zh-CN" smtClean="0"/>
          </a:p>
          <a:p>
            <a:r>
              <a:rPr lang="en-US" smtClean="0"/>
              <a:t>Initial: The IIH is received, but the neighbor list in the packet does not contain the system ID of the router.</a:t>
            </a:r>
            <a:endParaRPr lang="en-US" altLang="zh-CN" smtClean="0"/>
          </a:p>
          <a:p>
            <a:r>
              <a:rPr lang="en-US" smtClean="0"/>
              <a:t>UP: The IIS is received and the neighbor list contains the system ID of the router.</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1878131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07279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43845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03885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48113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85962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Pseudonode ID: If the value of this parameter is not 0, the LSP is generated by a pseudonode.</a:t>
            </a:r>
            <a:endParaRPr lang="en-US" altLang="zh-CN" smtClean="0"/>
          </a:p>
          <a:p>
            <a:r>
              <a:rPr lang="en-US" smtClean="0"/>
              <a:t>Fragment ID: When an IS-IS router needs to advertise the LSPs that contain much information, the IS-IS router generates multiple LSP fragments to carry more IS-IS information. The fragment ID is used to distinguish different LSP fragments.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39045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1900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AREA ADDR: indicates the area ID of the device that generates the LSP.</a:t>
            </a:r>
            <a:endParaRPr lang="en-US" altLang="zh-CN" smtClean="0"/>
          </a:p>
          <a:p>
            <a:r>
              <a:rPr lang="en-US" smtClean="0"/>
              <a:t>INTF ADDR: indicates the interface address described in the LSP.</a:t>
            </a:r>
            <a:endParaRPr lang="en-US" altLang="zh-CN" smtClean="0"/>
          </a:p>
          <a:p>
            <a:r>
              <a:rPr lang="en-US" smtClean="0"/>
              <a:t>NBR ID: indicates the neighbor information described in the LSP.</a:t>
            </a:r>
            <a:endParaRPr lang="en-US" altLang="zh-CN" smtClean="0"/>
          </a:p>
          <a:p>
            <a:r>
              <a:rPr lang="en-US" smtClean="0"/>
              <a:t>IP-Internal: indicates the network segment information described in the LSP.</a:t>
            </a:r>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2151153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84297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170614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87628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5891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600825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All routers in the IS-IS routing domain can generate LSPs. The following events trigger the generation of a new LSP:</a:t>
            </a:r>
          </a:p>
          <a:p>
            <a:pPr lvl="1"/>
            <a:r>
              <a:rPr lang="en-US" smtClean="0"/>
              <a:t>The neighbor is Up or Down.</a:t>
            </a:r>
          </a:p>
          <a:p>
            <a:pPr lvl="1"/>
            <a:r>
              <a:rPr lang="en-US" smtClean="0"/>
              <a:t>The related interface goes Up or Down.</a:t>
            </a:r>
          </a:p>
          <a:p>
            <a:pPr lvl="1"/>
            <a:r>
              <a:rPr lang="en-US" smtClean="0"/>
              <a:t>The imported IP routes change.</a:t>
            </a:r>
          </a:p>
          <a:p>
            <a:pPr lvl="1"/>
            <a:r>
              <a:rPr lang="en-US" smtClean="0"/>
              <a:t>Inter-area IP routes change.</a:t>
            </a:r>
          </a:p>
          <a:p>
            <a:pPr lvl="1"/>
            <a:r>
              <a:rPr lang="en-US" smtClean="0"/>
              <a:t>The interface is assigned a new metric value.</a:t>
            </a:r>
          </a:p>
          <a:p>
            <a:pPr lvl="1"/>
            <a:r>
              <a:rPr lang="en-US" smtClean="0"/>
              <a:t>LSPs are updated periodically (update interval: 15 minutes).</a:t>
            </a:r>
            <a:endParaRPr lang="en-US" altLang="zh-CN" smtClean="0"/>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474929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51711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1912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1141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109947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45484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0909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3206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753352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81327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11342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32093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63262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16698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8546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49952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System Id: indicates the system ID of the neighbor.</a:t>
            </a:r>
          </a:p>
          <a:p>
            <a:r>
              <a:rPr lang="en-US" smtClean="0"/>
              <a:t>Interface: describes the router interface through which the neighbor relationship is established.</a:t>
            </a:r>
            <a:endParaRPr lang="en-US" altLang="zh-CN" smtClean="0"/>
          </a:p>
          <a:p>
            <a:r>
              <a:rPr lang="en-US" smtClean="0"/>
              <a:t>Type: indicates the type of the neighbor relationship.</a:t>
            </a:r>
            <a:endParaRPr lang="en-US" altLang="zh-CN" smtClean="0"/>
          </a:p>
          <a:p>
            <a:r>
              <a:rPr lang="en-US" smtClean="0"/>
              <a:t>PRI: indicates the DIS priority of the interface.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4792038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44794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2402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filtering policy will be described in subsequent courses.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0183729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60937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84658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22616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187076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306749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ABCD</a:t>
            </a:r>
          </a:p>
          <a:p>
            <a:pPr marL="228600" lvl="0" indent="-228600">
              <a:buFont typeface="+mj-lt"/>
              <a:buAutoNum type="arabicPeriod"/>
            </a:pPr>
            <a:r>
              <a:rPr lang="en-US" dirty="0" smtClean="0"/>
              <a:t>ACD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68168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IS-IS is a link-state routing protocol. IS-IS is similar to OSPF in many aspects. For example, directly connected devices running IS-IS discover each other by sending Hello packets, establish adjacencies, and exchange link-state information.</a:t>
            </a:r>
            <a:endParaRPr lang="en-US" altLang="zh-CN" dirty="0" smtClean="0"/>
          </a:p>
          <a:p>
            <a:r>
              <a:rPr lang="en-US" dirty="0" smtClean="0"/>
              <a:t>A NET includes the following elements:</a:t>
            </a:r>
            <a:endParaRPr lang="en-US" altLang="zh-CN" dirty="0" smtClean="0"/>
          </a:p>
          <a:p>
            <a:pPr lvl="1"/>
            <a:r>
              <a:rPr lang="en-US" dirty="0" smtClean="0"/>
              <a:t>CLNP: is similar to the IP protocol in TCP/IP.</a:t>
            </a:r>
            <a:endParaRPr lang="en-US" altLang="zh-CN" dirty="0" smtClean="0"/>
          </a:p>
          <a:p>
            <a:pPr lvl="1"/>
            <a:r>
              <a:rPr lang="en-US" dirty="0" smtClean="0"/>
              <a:t>IS-IS: is similar to OSPF in TCP/IP.</a:t>
            </a:r>
            <a:endParaRPr lang="en-US" altLang="zh-CN" dirty="0" smtClean="0"/>
          </a:p>
          <a:p>
            <a:pPr lvl="1"/>
            <a:r>
              <a:rPr lang="en-US" dirty="0" smtClean="0"/>
              <a:t>ES-IS: is similar to ARP or ICMP in TCP/IP.</a:t>
            </a:r>
            <a:endParaRPr lang="en-US" altLang="zh-CN" dirty="0" smtClean="0"/>
          </a:p>
          <a:p>
            <a:r>
              <a:rPr lang="en-US" dirty="0" smtClean="0"/>
              <a:t>End system (ES): is similar to a host on the IP network.</a:t>
            </a:r>
            <a:endParaRPr lang="en-US" altLang="zh-CN" dirty="0" smtClean="0"/>
          </a:p>
          <a:p>
            <a:pPr lvl="0"/>
            <a:r>
              <a:rPr lang="en-US" dirty="0" smtClean="0"/>
              <a:t>ES-IS: End System to Intermediate System</a:t>
            </a:r>
            <a:endParaRPr lang="en-US" altLang="zh-CN" dirty="0" smtClean="0"/>
          </a:p>
          <a:p>
            <a:pPr lvl="0"/>
            <a:r>
              <a:rPr lang="en-US" dirty="0" smtClean="0"/>
              <a:t>CLNP and ES-IS are not involved on the IP network, so they are not described in this course.</a:t>
            </a:r>
            <a:endParaRPr lang="en-US" altLang="zh-CN" dirty="0" smtClean="0"/>
          </a:p>
          <a:p>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1493822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42907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6164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158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area ID consists of the IDP and HODSP in the DSP. It can identify a routing domain and an area in the routing domain. Therefore, they are called an area address, which is equivalent to the area number in OSPF.</a:t>
            </a:r>
            <a:endParaRPr lang="en-US" altLang="zh-CN" smtClean="0"/>
          </a:p>
          <a:p>
            <a:pPr lvl="1"/>
            <a:r>
              <a:rPr lang="en-US" smtClean="0"/>
              <a:t>In most cases, a router can be configured with only one area address. The area address of all nodes in an area must be the same. To support seamless combination, division, and transformation of areas, a device can be configured with a maximum of three area addresses in an IS-IS process by default.</a:t>
            </a:r>
            <a:endParaRPr lang="en-US" altLang="zh-CN" smtClean="0"/>
          </a:p>
          <a:p>
            <a:r>
              <a:rPr lang="en-US" smtClean="0"/>
              <a:t>A system ID uniquely identifies a host or a router in an area. The fixed length of the system ID on the device is 6 bytes.</a:t>
            </a:r>
            <a:endParaRPr lang="en-US"/>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28800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76206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725046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a:prstGeom prst="rect">
            <a:avLst/>
          </a:prstGeo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fontAlgn="auto">
              <a:defRPr lang="zh-CN" altLang="en-US" dirty="0" smtClean="0">
                <a:solidFill>
                  <a:schemeClr val="tx1"/>
                </a:solidFill>
                <a:latin typeface="Huawei Sans" panose="020C0503030203020204" pitchFamily="34" charset="0"/>
                <a:ea typeface="方正兰亭黑简体" panose="02000000000000000000" pitchFamily="2" charset="-122"/>
              </a:defRPr>
            </a:lvl3pPr>
            <a:lvl4pPr fontAlgn="auto">
              <a:defRPr>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520314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785782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sym typeface="Huawei Sans" panose="020C0503030203020204" pitchFamily="34" charset="0"/>
            </a:endParaRPr>
          </a:p>
        </p:txBody>
      </p:sp>
      <p:sp>
        <p:nvSpPr>
          <p:cNvPr id="7" name="文本占位符 6"/>
          <p:cNvSpPr>
            <a:spLocks noGrp="1"/>
          </p:cNvSpPr>
          <p:nvPr>
            <p:ph type="body" sz="quarter" idx="18"/>
          </p:nvPr>
        </p:nvSpPr>
        <p:spPr/>
        <p:txBody>
          <a:bodyPr/>
          <a:lstStyle/>
          <a:p>
            <a:endParaRPr lang="zh-CN" altLang="en-US">
              <a:sym typeface="Huawei Sans" panose="020C0503030203020204" pitchFamily="34" charset="0"/>
            </a:endParaRPr>
          </a:p>
        </p:txBody>
      </p:sp>
      <p:sp>
        <p:nvSpPr>
          <p:cNvPr id="8" name="文本占位符 7"/>
          <p:cNvSpPr>
            <a:spLocks noGrp="1"/>
          </p:cNvSpPr>
          <p:nvPr>
            <p:ph type="body" sz="quarter" idx="19"/>
          </p:nvPr>
        </p:nvSpPr>
        <p:spPr/>
        <p:txBody>
          <a:bodyPr/>
          <a:lstStyle/>
          <a:p>
            <a:endParaRPr lang="zh-CN" altLang="en-US">
              <a:sym typeface="Huawei Sans" panose="020C0503030203020204" pitchFamily="34" charset="0"/>
            </a:endParaRPr>
          </a:p>
        </p:txBody>
      </p:sp>
      <p:sp>
        <p:nvSpPr>
          <p:cNvPr id="9" name="文本占位符 8"/>
          <p:cNvSpPr>
            <a:spLocks noGrp="1"/>
          </p:cNvSpPr>
          <p:nvPr>
            <p:ph type="body" sz="quarter" idx="20"/>
          </p:nvPr>
        </p:nvSpPr>
        <p:spPr/>
        <p:txBody>
          <a:bodyPr/>
          <a:lstStyle/>
          <a:p>
            <a:endParaRPr lang="zh-CN" altLang="en-US">
              <a:sym typeface="Huawei Sans" panose="020C0503030203020204" pitchFamily="34" charset="0"/>
            </a:endParaRPr>
          </a:p>
        </p:txBody>
      </p:sp>
      <p:sp>
        <p:nvSpPr>
          <p:cNvPr id="30" name="文本占位符 3"/>
          <p:cNvSpPr>
            <a:spLocks noGrp="1"/>
          </p:cNvSpPr>
          <p:nvPr>
            <p:ph type="body" sz="quarter" idx="13"/>
          </p:nvPr>
        </p:nvSpPr>
        <p:spPr/>
        <p:txBody>
          <a:bodyPr/>
          <a:lstStyle/>
          <a:p>
            <a:r>
              <a:rPr lang="en-US" smtClean="0">
                <a:sym typeface="Huawei Sans" panose="020C0503030203020204" pitchFamily="34" charset="0"/>
              </a:rPr>
              <a:t>He Junjian/hwx580230</a:t>
            </a:r>
            <a:endParaRPr lang="en-US" altLang="zh-CN" dirty="0">
              <a:sym typeface="Huawei Sans" panose="020C0503030203020204" pitchFamily="34" charset="0"/>
            </a:endParaRPr>
          </a:p>
        </p:txBody>
      </p:sp>
      <p:sp>
        <p:nvSpPr>
          <p:cNvPr id="31" name="文本占位符 4"/>
          <p:cNvSpPr>
            <a:spLocks noGrp="1"/>
          </p:cNvSpPr>
          <p:nvPr>
            <p:ph type="body" sz="quarter" idx="14"/>
          </p:nvPr>
        </p:nvSpPr>
        <p:spPr/>
        <p:txBody>
          <a:bodyPr/>
          <a:lstStyle/>
          <a:p>
            <a:r>
              <a:rPr lang="en-US" smtClean="0">
                <a:sym typeface="Huawei Sans" panose="020C0503030203020204" pitchFamily="34" charset="0"/>
              </a:rPr>
              <a:t>2019-11-11</a:t>
            </a:r>
            <a:endParaRPr lang="en-US" altLang="zh-CN" dirty="0">
              <a:sym typeface="Huawei Sans" panose="020C0503030203020204" pitchFamily="34" charset="0"/>
            </a:endParaRPr>
          </a:p>
        </p:txBody>
      </p:sp>
      <p:sp>
        <p:nvSpPr>
          <p:cNvPr id="4" name="文本占位符 3"/>
          <p:cNvSpPr>
            <a:spLocks noGrp="1"/>
          </p:cNvSpPr>
          <p:nvPr>
            <p:ph type="body" sz="quarter" idx="15"/>
          </p:nvPr>
        </p:nvSpPr>
        <p:spPr/>
        <p:txBody>
          <a:bodyPr/>
          <a:lstStyle/>
          <a:p>
            <a:endParaRPr lang="zh-CN" altLang="en-US">
              <a:sym typeface="Huawei Sans" panose="020C0503030203020204" pitchFamily="34" charset="0"/>
            </a:endParaRPr>
          </a:p>
        </p:txBody>
      </p:sp>
      <p:sp>
        <p:nvSpPr>
          <p:cNvPr id="5" name="文本占位符 4"/>
          <p:cNvSpPr>
            <a:spLocks noGrp="1"/>
          </p:cNvSpPr>
          <p:nvPr>
            <p:ph type="body" sz="quarter" idx="16"/>
          </p:nvPr>
        </p:nvSpPr>
        <p:spPr/>
        <p:txBody>
          <a:bodyPr/>
          <a:lstStyle/>
          <a:p>
            <a:r>
              <a:rPr lang="en-US" altLang="zh-CN" dirty="0" smtClean="0">
                <a:sym typeface="Huawei Sans" panose="020C0503030203020204" pitchFamily="34" charset="0"/>
              </a:rPr>
              <a:t>New</a:t>
            </a:r>
            <a:endParaRPr lang="zh-CN" alt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sym typeface="Huawei Sans" panose="020C0503030203020204" pitchFamily="34" charset="0"/>
            </a:endParaRPr>
          </a:p>
        </p:txBody>
      </p:sp>
      <p:sp>
        <p:nvSpPr>
          <p:cNvPr id="11" name="文本占位符 10"/>
          <p:cNvSpPr>
            <a:spLocks noGrp="1"/>
          </p:cNvSpPr>
          <p:nvPr>
            <p:ph type="body" sz="quarter" idx="22"/>
          </p:nvPr>
        </p:nvSpPr>
        <p:spPr/>
        <p:txBody>
          <a:bodyPr/>
          <a:lstStyle/>
          <a:p>
            <a:endParaRPr lang="zh-CN" altLang="en-US">
              <a:sym typeface="Huawei Sans" panose="020C0503030203020204" pitchFamily="34" charset="0"/>
            </a:endParaRPr>
          </a:p>
        </p:txBody>
      </p:sp>
      <p:sp>
        <p:nvSpPr>
          <p:cNvPr id="12" name="文本占位符 11"/>
          <p:cNvSpPr>
            <a:spLocks noGrp="1"/>
          </p:cNvSpPr>
          <p:nvPr>
            <p:ph type="body" sz="quarter" idx="23"/>
          </p:nvPr>
        </p:nvSpPr>
        <p:spPr/>
        <p:txBody>
          <a:bodyPr/>
          <a:lstStyle/>
          <a:p>
            <a:endParaRPr lang="zh-CN" altLang="en-US">
              <a:sym typeface="Huawei Sans" panose="020C0503030203020204" pitchFamily="34" charset="0"/>
            </a:endParaRPr>
          </a:p>
        </p:txBody>
      </p:sp>
      <p:sp>
        <p:nvSpPr>
          <p:cNvPr id="13" name="文本占位符 12"/>
          <p:cNvSpPr>
            <a:spLocks noGrp="1"/>
          </p:cNvSpPr>
          <p:nvPr>
            <p:ph type="body" sz="quarter" idx="24"/>
          </p:nvPr>
        </p:nvSpPr>
        <p:spPr/>
        <p:txBody>
          <a:bodyPr/>
          <a:lstStyle/>
          <a:p>
            <a:endParaRPr lang="zh-CN" altLang="en-US">
              <a:sym typeface="Huawei Sans" panose="020C0503030203020204" pitchFamily="34" charset="0"/>
            </a:endParaRPr>
          </a:p>
        </p:txBody>
      </p:sp>
      <p:sp>
        <p:nvSpPr>
          <p:cNvPr id="14" name="文本占位符 13"/>
          <p:cNvSpPr>
            <a:spLocks noGrp="1"/>
          </p:cNvSpPr>
          <p:nvPr>
            <p:ph type="body" sz="quarter" idx="25"/>
          </p:nvPr>
        </p:nvSpPr>
        <p:spPr/>
        <p:txBody>
          <a:bodyPr/>
          <a:lstStyle/>
          <a:p>
            <a:endParaRPr lang="zh-CN" altLang="en-US">
              <a:sym typeface="Huawei Sans" panose="020C0503030203020204" pitchFamily="34" charset="0"/>
            </a:endParaRPr>
          </a:p>
        </p:txBody>
      </p:sp>
      <p:sp>
        <p:nvSpPr>
          <p:cNvPr id="15" name="文本占位符 14"/>
          <p:cNvSpPr>
            <a:spLocks noGrp="1"/>
          </p:cNvSpPr>
          <p:nvPr>
            <p:ph type="body" sz="quarter" idx="26"/>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7"/>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28"/>
          </p:nvPr>
        </p:nvSpPr>
        <p:spPr/>
        <p:txBody>
          <a:bodyPr/>
          <a:lstStyle/>
          <a:p>
            <a:endParaRPr lang="zh-CN" altLang="en-US">
              <a:sym typeface="Huawei Sans" panose="020C0503030203020204" pitchFamily="34" charset="0"/>
            </a:endParaRPr>
          </a:p>
        </p:txBody>
      </p:sp>
      <p:sp>
        <p:nvSpPr>
          <p:cNvPr id="18" name="文本占位符 17"/>
          <p:cNvSpPr>
            <a:spLocks noGrp="1"/>
          </p:cNvSpPr>
          <p:nvPr>
            <p:ph type="body" sz="quarter" idx="29"/>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30"/>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31"/>
          </p:nvPr>
        </p:nvSpPr>
        <p:spPr/>
        <p:txBody>
          <a:bodyPr/>
          <a:lstStyle/>
          <a:p>
            <a:endParaRPr lang="zh-CN" altLang="en-US">
              <a:sym typeface="Huawei Sans" panose="020C0503030203020204" pitchFamily="34" charset="0"/>
            </a:endParaRPr>
          </a:p>
        </p:txBody>
      </p:sp>
      <p:sp>
        <p:nvSpPr>
          <p:cNvPr id="21" name="文本占位符 20"/>
          <p:cNvSpPr>
            <a:spLocks noGrp="1"/>
          </p:cNvSpPr>
          <p:nvPr>
            <p:ph type="body" sz="quarter" idx="32"/>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3"/>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4"/>
          </p:nvPr>
        </p:nvSpPr>
        <p:spPr/>
        <p:txBody>
          <a:bodyPr/>
          <a:lstStyle/>
          <a:p>
            <a:endParaRPr lang="zh-CN" altLang="en-US">
              <a:sym typeface="Huawei Sans" panose="020C0503030203020204" pitchFamily="34" charset="0"/>
            </a:endParaRPr>
          </a:p>
        </p:txBody>
      </p:sp>
      <p:sp>
        <p:nvSpPr>
          <p:cNvPr id="24" name="文本占位符 23"/>
          <p:cNvSpPr>
            <a:spLocks noGrp="1"/>
          </p:cNvSpPr>
          <p:nvPr>
            <p:ph type="body" sz="quarter" idx="35"/>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6"/>
          </p:nvPr>
        </p:nvSpPr>
        <p:spPr/>
        <p:txBody>
          <a:bodyPr/>
          <a:lstStyle/>
          <a:p>
            <a:endParaRPr lang="zh-CN" altLang="en-US">
              <a:sym typeface="Huawei Sans" panose="020C0503030203020204" pitchFamily="34" charset="0"/>
            </a:endParaRPr>
          </a:p>
        </p:txBody>
      </p:sp>
      <p:sp>
        <p:nvSpPr>
          <p:cNvPr id="50" name="文本占位符 49"/>
          <p:cNvSpPr>
            <a:spLocks noGrp="1"/>
          </p:cNvSpPr>
          <p:nvPr>
            <p:ph type="body" sz="quarter" idx="37"/>
          </p:nvPr>
        </p:nvSpPr>
        <p:spPr/>
        <p:txBody>
          <a:bodyPr/>
          <a:lstStyle/>
          <a:p>
            <a:endParaRPr lang="zh-CN" altLang="en-US">
              <a:sym typeface="Huawei Sans" panose="020C0503030203020204" pitchFamily="34" charset="0"/>
            </a:endParaRPr>
          </a:p>
        </p:txBody>
      </p:sp>
      <p:sp>
        <p:nvSpPr>
          <p:cNvPr id="51" name="文本占位符 50"/>
          <p:cNvSpPr>
            <a:spLocks noGrp="1"/>
          </p:cNvSpPr>
          <p:nvPr>
            <p:ph type="body" sz="quarter" idx="38"/>
          </p:nvPr>
        </p:nvSpPr>
        <p:spPr/>
        <p:txBody>
          <a:bodyPr/>
          <a:lstStyle/>
          <a:p>
            <a:endParaRPr lang="zh-CN" altLang="en-US">
              <a:sym typeface="Huawei Sans" panose="020C0503030203020204" pitchFamily="34" charset="0"/>
            </a:endParaRPr>
          </a:p>
        </p:txBody>
      </p:sp>
      <p:sp>
        <p:nvSpPr>
          <p:cNvPr id="52" name="文本占位符 51"/>
          <p:cNvSpPr>
            <a:spLocks noGrp="1"/>
          </p:cNvSpPr>
          <p:nvPr>
            <p:ph type="body" sz="quarter" idx="39"/>
          </p:nvPr>
        </p:nvSpPr>
        <p:spPr/>
        <p:txBody>
          <a:bodyPr/>
          <a:lstStyle/>
          <a:p>
            <a:endParaRPr lang="zh-CN" altLang="en-US">
              <a:sym typeface="Huawei Sans" panose="020C0503030203020204" pitchFamily="34" charset="0"/>
            </a:endParaRPr>
          </a:p>
        </p:txBody>
      </p:sp>
      <p:sp>
        <p:nvSpPr>
          <p:cNvPr id="53" name="文本占位符 52"/>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2131995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圆角矩形 206"/>
          <p:cNvSpPr/>
          <p:nvPr/>
        </p:nvSpPr>
        <p:spPr bwMode="gray">
          <a:xfrm>
            <a:off x="696686" y="4016819"/>
            <a:ext cx="2994474" cy="2073019"/>
          </a:xfrm>
          <a:prstGeom prst="roundRect">
            <a:avLst/>
          </a:prstGeom>
          <a:solidFill>
            <a:srgbClr val="F3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4" name="直接连接符 243"/>
          <p:cNvCxnSpPr>
            <a:stCxn id="211" idx="0"/>
          </p:cNvCxnSpPr>
          <p:nvPr/>
        </p:nvCxnSpPr>
        <p:spPr bwMode="gray">
          <a:xfrm flipV="1">
            <a:off x="3138806" y="3879263"/>
            <a:ext cx="0" cy="569065"/>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17" name="直接连接符 216"/>
          <p:cNvCxnSpPr/>
          <p:nvPr/>
        </p:nvCxnSpPr>
        <p:spPr bwMode="gray">
          <a:xfrm flipH="1">
            <a:off x="1733979" y="3814234"/>
            <a:ext cx="1351753"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22" name="直接连接符 221"/>
          <p:cNvCxnSpPr/>
          <p:nvPr/>
        </p:nvCxnSpPr>
        <p:spPr bwMode="gray">
          <a:xfrm flipH="1">
            <a:off x="1733979" y="3098838"/>
            <a:ext cx="1351753"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245" name="圆角矩形 244"/>
          <p:cNvSpPr/>
          <p:nvPr/>
        </p:nvSpPr>
        <p:spPr bwMode="gray">
          <a:xfrm>
            <a:off x="696686" y="1334516"/>
            <a:ext cx="2994474" cy="1539221"/>
          </a:xfrm>
          <a:prstGeom prst="roundRect">
            <a:avLst/>
          </a:prstGeom>
          <a:solidFill>
            <a:srgbClr val="F3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Differences Between Area Division of IS-IS and OSPF</a:t>
            </a:r>
            <a:endParaRPr lang="en-US" altLang="zh-CN" dirty="0">
              <a:sym typeface="Huawei Sans" panose="020C0503030203020204" pitchFamily="34" charset="0"/>
            </a:endParaRPr>
          </a:p>
        </p:txBody>
      </p:sp>
      <p:grpSp>
        <p:nvGrpSpPr>
          <p:cNvPr id="62" name="组合 61"/>
          <p:cNvGrpSpPr/>
          <p:nvPr/>
        </p:nvGrpSpPr>
        <p:grpSpPr>
          <a:xfrm>
            <a:off x="8266602" y="5576313"/>
            <a:ext cx="1551065" cy="778271"/>
            <a:chOff x="3691160" y="5584676"/>
            <a:chExt cx="1551065" cy="778271"/>
          </a:xfrm>
        </p:grpSpPr>
        <p:sp>
          <p:nvSpPr>
            <p:cNvPr id="164" name="文本框 163"/>
            <p:cNvSpPr txBox="1"/>
            <p:nvPr/>
          </p:nvSpPr>
          <p:spPr>
            <a:xfrm>
              <a:off x="3691160" y="5584676"/>
              <a:ext cx="1053693"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 Level-1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文本框 164"/>
            <p:cNvSpPr txBox="1"/>
            <p:nvPr/>
          </p:nvSpPr>
          <p:spPr>
            <a:xfrm>
              <a:off x="3691160" y="5861394"/>
              <a:ext cx="1551065"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L1/2: Level-1-2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文本框 165"/>
            <p:cNvSpPr txBox="1"/>
            <p:nvPr/>
          </p:nvSpPr>
          <p:spPr>
            <a:xfrm>
              <a:off x="3691160" y="6085948"/>
              <a:ext cx="1478130"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 Level-2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 name="圆角矩形 53"/>
          <p:cNvSpPr/>
          <p:nvPr/>
        </p:nvSpPr>
        <p:spPr bwMode="gray">
          <a:xfrm>
            <a:off x="4931337" y="4402719"/>
            <a:ext cx="3199440" cy="1687120"/>
          </a:xfrm>
          <a:prstGeom prst="roundRect">
            <a:avLst/>
          </a:prstGeom>
          <a:solidFill>
            <a:srgbClr val="F3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a:stCxn id="56" idx="1"/>
          </p:cNvCxnSpPr>
          <p:nvPr/>
        </p:nvCxnSpPr>
        <p:spPr bwMode="gray">
          <a:xfrm flipH="1">
            <a:off x="5654122" y="5584676"/>
            <a:ext cx="1351753"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005875" y="5327500"/>
            <a:ext cx="628652" cy="514351"/>
          </a:xfrm>
          <a:prstGeom prst="rect">
            <a:avLst/>
          </a:prstGeom>
          <a:noFill/>
        </p:spPr>
      </p:pic>
      <p:pic>
        <p:nvPicPr>
          <p:cNvPr id="5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402840" y="5327500"/>
            <a:ext cx="628652" cy="514351"/>
          </a:xfrm>
          <a:prstGeom prst="rect">
            <a:avLst/>
          </a:prstGeom>
          <a:noFill/>
        </p:spPr>
      </p:pic>
      <p:pic>
        <p:nvPicPr>
          <p:cNvPr id="5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005875" y="4448328"/>
            <a:ext cx="628652" cy="514351"/>
          </a:xfrm>
          <a:prstGeom prst="rect">
            <a:avLst/>
          </a:prstGeom>
          <a:noFill/>
        </p:spPr>
      </p:pic>
      <p:cxnSp>
        <p:nvCxnSpPr>
          <p:cNvPr id="61" name="直接连接符 60"/>
          <p:cNvCxnSpPr>
            <a:stCxn id="59" idx="1"/>
          </p:cNvCxnSpPr>
          <p:nvPr/>
        </p:nvCxnSpPr>
        <p:spPr bwMode="gray">
          <a:xfrm flipH="1">
            <a:off x="5654122" y="4705504"/>
            <a:ext cx="1351753"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64" name="直接连接符 63"/>
          <p:cNvCxnSpPr>
            <a:stCxn id="57" idx="0"/>
            <a:endCxn id="60" idx="2"/>
          </p:cNvCxnSpPr>
          <p:nvPr/>
        </p:nvCxnSpPr>
        <p:spPr bwMode="gray">
          <a:xfrm flipV="1">
            <a:off x="5717166" y="4962679"/>
            <a:ext cx="0" cy="364821"/>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68" name="直接连接符 67"/>
          <p:cNvCxnSpPr>
            <a:stCxn id="56" idx="0"/>
            <a:endCxn id="59" idx="2"/>
          </p:cNvCxnSpPr>
          <p:nvPr/>
        </p:nvCxnSpPr>
        <p:spPr bwMode="gray">
          <a:xfrm flipV="1">
            <a:off x="7320201" y="4962679"/>
            <a:ext cx="0" cy="364821"/>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79" name="圆角矩形 78"/>
          <p:cNvSpPr/>
          <p:nvPr/>
        </p:nvSpPr>
        <p:spPr bwMode="gray">
          <a:xfrm>
            <a:off x="4946321" y="2700260"/>
            <a:ext cx="3184456" cy="1433898"/>
          </a:xfrm>
          <a:prstGeom prst="roundRect">
            <a:avLst/>
          </a:prstGeom>
          <a:solidFill>
            <a:srgbClr val="F3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p:cNvCxnSpPr>
            <a:stCxn id="81" idx="1"/>
          </p:cNvCxnSpPr>
          <p:nvPr/>
        </p:nvCxnSpPr>
        <p:spPr bwMode="gray">
          <a:xfrm flipH="1">
            <a:off x="5654122" y="3868826"/>
            <a:ext cx="1351753"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pic>
        <p:nvPicPr>
          <p:cNvPr id="8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005875" y="3611650"/>
            <a:ext cx="628652" cy="514351"/>
          </a:xfrm>
          <a:prstGeom prst="rect">
            <a:avLst/>
          </a:prstGeom>
          <a:noFill/>
        </p:spPr>
      </p:pic>
      <p:pic>
        <p:nvPicPr>
          <p:cNvPr id="8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402840" y="3611650"/>
            <a:ext cx="628652" cy="514351"/>
          </a:xfrm>
          <a:prstGeom prst="rect">
            <a:avLst/>
          </a:prstGeom>
          <a:noFill/>
        </p:spPr>
      </p:pic>
      <p:pic>
        <p:nvPicPr>
          <p:cNvPr id="8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005875" y="2732478"/>
            <a:ext cx="628652" cy="514351"/>
          </a:xfrm>
          <a:prstGeom prst="rect">
            <a:avLst/>
          </a:prstGeom>
          <a:noFill/>
        </p:spPr>
      </p:pic>
      <p:cxnSp>
        <p:nvCxnSpPr>
          <p:cNvPr id="85" name="直接连接符 84"/>
          <p:cNvCxnSpPr>
            <a:stCxn id="83" idx="1"/>
          </p:cNvCxnSpPr>
          <p:nvPr/>
        </p:nvCxnSpPr>
        <p:spPr bwMode="gray">
          <a:xfrm flipH="1">
            <a:off x="5654122" y="2989654"/>
            <a:ext cx="1351753"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86" name="直接连接符 85"/>
          <p:cNvCxnSpPr>
            <a:stCxn id="82" idx="0"/>
            <a:endCxn id="84" idx="2"/>
          </p:cNvCxnSpPr>
          <p:nvPr/>
        </p:nvCxnSpPr>
        <p:spPr bwMode="gray">
          <a:xfrm flipV="1">
            <a:off x="5717166" y="3246829"/>
            <a:ext cx="0" cy="364821"/>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87" name="直接连接符 86"/>
          <p:cNvCxnSpPr>
            <a:stCxn id="81" idx="0"/>
            <a:endCxn id="83" idx="2"/>
          </p:cNvCxnSpPr>
          <p:nvPr/>
        </p:nvCxnSpPr>
        <p:spPr bwMode="gray">
          <a:xfrm flipV="1">
            <a:off x="7320201" y="3246829"/>
            <a:ext cx="0" cy="364821"/>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105" name="文本框 104"/>
          <p:cNvSpPr txBox="1"/>
          <p:nvPr/>
        </p:nvSpPr>
        <p:spPr bwMode="gray">
          <a:xfrm>
            <a:off x="7583830" y="4532675"/>
            <a:ext cx="49564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4931337" y="4546691"/>
            <a:ext cx="49564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7583830" y="5437814"/>
            <a:ext cx="34977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5101256" y="5437814"/>
            <a:ext cx="34977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bwMode="gray">
          <a:xfrm>
            <a:off x="7583830" y="2762296"/>
            <a:ext cx="34977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a:off x="5101256" y="2762296"/>
            <a:ext cx="34977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bwMode="gray">
          <a:xfrm>
            <a:off x="7583830" y="3667435"/>
            <a:ext cx="49564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4931337" y="3667435"/>
            <a:ext cx="49564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5986790" y="3230167"/>
            <a:ext cx="111280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框 131"/>
          <p:cNvSpPr txBox="1"/>
          <p:nvPr/>
        </p:nvSpPr>
        <p:spPr bwMode="gray">
          <a:xfrm>
            <a:off x="5986790" y="4992627"/>
            <a:ext cx="111280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49.0003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圆角矩形 190"/>
          <p:cNvSpPr/>
          <p:nvPr/>
        </p:nvSpPr>
        <p:spPr bwMode="gray">
          <a:xfrm>
            <a:off x="4946321" y="1353985"/>
            <a:ext cx="3184456" cy="918768"/>
          </a:xfrm>
          <a:prstGeom prst="roundRect">
            <a:avLst/>
          </a:prstGeom>
          <a:solidFill>
            <a:srgbClr val="F3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005875" y="1442161"/>
            <a:ext cx="628652" cy="514351"/>
          </a:xfrm>
          <a:prstGeom prst="rect">
            <a:avLst/>
          </a:prstGeom>
          <a:noFill/>
        </p:spPr>
      </p:pic>
      <p:cxnSp>
        <p:nvCxnSpPr>
          <p:cNvPr id="197" name="直接连接符 196"/>
          <p:cNvCxnSpPr>
            <a:stCxn id="195" idx="1"/>
          </p:cNvCxnSpPr>
          <p:nvPr/>
        </p:nvCxnSpPr>
        <p:spPr bwMode="gray">
          <a:xfrm flipH="1">
            <a:off x="5654122" y="1699337"/>
            <a:ext cx="1351753"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198" name="直接连接符 197"/>
          <p:cNvCxnSpPr>
            <a:stCxn id="84" idx="0"/>
            <a:endCxn id="196" idx="2"/>
          </p:cNvCxnSpPr>
          <p:nvPr/>
        </p:nvCxnSpPr>
        <p:spPr bwMode="gray">
          <a:xfrm flipV="1">
            <a:off x="5717166" y="1956512"/>
            <a:ext cx="0" cy="775966"/>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199" name="直接连接符 198"/>
          <p:cNvCxnSpPr>
            <a:stCxn id="83" idx="0"/>
            <a:endCxn id="195" idx="2"/>
          </p:cNvCxnSpPr>
          <p:nvPr/>
        </p:nvCxnSpPr>
        <p:spPr bwMode="gray">
          <a:xfrm flipV="1">
            <a:off x="7320201" y="1956512"/>
            <a:ext cx="0" cy="775966"/>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200" name="文本框 199"/>
          <p:cNvSpPr txBox="1"/>
          <p:nvPr/>
        </p:nvSpPr>
        <p:spPr bwMode="gray">
          <a:xfrm>
            <a:off x="7583830" y="1471979"/>
            <a:ext cx="34977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文本框 200"/>
          <p:cNvSpPr txBox="1"/>
          <p:nvPr/>
        </p:nvSpPr>
        <p:spPr bwMode="gray">
          <a:xfrm>
            <a:off x="5101256" y="1471979"/>
            <a:ext cx="34977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文本框 203"/>
          <p:cNvSpPr txBox="1"/>
          <p:nvPr/>
        </p:nvSpPr>
        <p:spPr bwMode="gray">
          <a:xfrm>
            <a:off x="5986790" y="1969639"/>
            <a:ext cx="111280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5" name="直接连接符 204"/>
          <p:cNvCxnSpPr>
            <a:endCxn id="82" idx="2"/>
          </p:cNvCxnSpPr>
          <p:nvPr/>
        </p:nvCxnSpPr>
        <p:spPr bwMode="gray">
          <a:xfrm flipV="1">
            <a:off x="5717166" y="4126001"/>
            <a:ext cx="0" cy="557012"/>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06" name="直接连接符 205"/>
          <p:cNvCxnSpPr>
            <a:stCxn id="59" idx="0"/>
          </p:cNvCxnSpPr>
          <p:nvPr/>
        </p:nvCxnSpPr>
        <p:spPr bwMode="gray">
          <a:xfrm flipV="1">
            <a:off x="7320201" y="3879263"/>
            <a:ext cx="0" cy="569065"/>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08" name="直接连接符 207"/>
          <p:cNvCxnSpPr>
            <a:stCxn id="209" idx="1"/>
            <a:endCxn id="210" idx="3"/>
          </p:cNvCxnSpPr>
          <p:nvPr/>
        </p:nvCxnSpPr>
        <p:spPr bwMode="gray">
          <a:xfrm flipH="1">
            <a:off x="1733979" y="5584676"/>
            <a:ext cx="1090501"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pic>
        <p:nvPicPr>
          <p:cNvPr id="20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824480" y="5327500"/>
            <a:ext cx="628652" cy="514351"/>
          </a:xfrm>
          <a:prstGeom prst="rect">
            <a:avLst/>
          </a:prstGeom>
          <a:noFill/>
        </p:spPr>
      </p:pic>
      <p:pic>
        <p:nvPicPr>
          <p:cNvPr id="2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105327" y="5327500"/>
            <a:ext cx="628652" cy="514351"/>
          </a:xfrm>
          <a:prstGeom prst="rect">
            <a:avLst/>
          </a:prstGeom>
          <a:noFill/>
        </p:spPr>
      </p:pic>
      <p:pic>
        <p:nvPicPr>
          <p:cNvPr id="21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824480" y="4448328"/>
            <a:ext cx="628652" cy="514351"/>
          </a:xfrm>
          <a:prstGeom prst="rect">
            <a:avLst/>
          </a:prstGeom>
          <a:noFill/>
        </p:spPr>
      </p:pic>
      <p:pic>
        <p:nvPicPr>
          <p:cNvPr id="21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105327" y="4448328"/>
            <a:ext cx="628652" cy="514351"/>
          </a:xfrm>
          <a:prstGeom prst="rect">
            <a:avLst/>
          </a:prstGeom>
          <a:noFill/>
        </p:spPr>
      </p:pic>
      <p:cxnSp>
        <p:nvCxnSpPr>
          <p:cNvPr id="213" name="直接连接符 212"/>
          <p:cNvCxnSpPr>
            <a:stCxn id="211" idx="1"/>
            <a:endCxn id="212" idx="3"/>
          </p:cNvCxnSpPr>
          <p:nvPr/>
        </p:nvCxnSpPr>
        <p:spPr bwMode="gray">
          <a:xfrm flipH="1">
            <a:off x="1733979" y="4705504"/>
            <a:ext cx="1090501"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14" name="直接连接符 213"/>
          <p:cNvCxnSpPr>
            <a:stCxn id="210" idx="0"/>
            <a:endCxn id="212" idx="2"/>
          </p:cNvCxnSpPr>
          <p:nvPr/>
        </p:nvCxnSpPr>
        <p:spPr bwMode="gray">
          <a:xfrm flipV="1">
            <a:off x="1419653" y="4962679"/>
            <a:ext cx="0" cy="364821"/>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15" name="直接连接符 214"/>
          <p:cNvCxnSpPr>
            <a:stCxn id="209" idx="0"/>
            <a:endCxn id="211" idx="2"/>
          </p:cNvCxnSpPr>
          <p:nvPr/>
        </p:nvCxnSpPr>
        <p:spPr bwMode="gray">
          <a:xfrm flipV="1">
            <a:off x="3138806" y="4962679"/>
            <a:ext cx="0" cy="364821"/>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pic>
        <p:nvPicPr>
          <p:cNvPr id="21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824480" y="3611650"/>
            <a:ext cx="628652" cy="514351"/>
          </a:xfrm>
          <a:prstGeom prst="rect">
            <a:avLst/>
          </a:prstGeom>
          <a:noFill/>
        </p:spPr>
      </p:pic>
      <p:pic>
        <p:nvPicPr>
          <p:cNvPr id="21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105327" y="3611650"/>
            <a:ext cx="628652" cy="514351"/>
          </a:xfrm>
          <a:prstGeom prst="rect">
            <a:avLst/>
          </a:prstGeom>
          <a:noFill/>
        </p:spPr>
      </p:pic>
      <p:pic>
        <p:nvPicPr>
          <p:cNvPr id="2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824480" y="2732478"/>
            <a:ext cx="628652" cy="514351"/>
          </a:xfrm>
          <a:prstGeom prst="rect">
            <a:avLst/>
          </a:prstGeom>
          <a:noFill/>
        </p:spPr>
      </p:pic>
      <p:pic>
        <p:nvPicPr>
          <p:cNvPr id="2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105327" y="2732478"/>
            <a:ext cx="628652" cy="514351"/>
          </a:xfrm>
          <a:prstGeom prst="rect">
            <a:avLst/>
          </a:prstGeom>
          <a:noFill/>
        </p:spPr>
      </p:pic>
      <p:cxnSp>
        <p:nvCxnSpPr>
          <p:cNvPr id="223" name="直接连接符 222"/>
          <p:cNvCxnSpPr>
            <a:stCxn id="219" idx="0"/>
            <a:endCxn id="221" idx="2"/>
          </p:cNvCxnSpPr>
          <p:nvPr/>
        </p:nvCxnSpPr>
        <p:spPr bwMode="gray">
          <a:xfrm flipV="1">
            <a:off x="1419653" y="3246829"/>
            <a:ext cx="0" cy="364821"/>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24" name="直接连接符 223"/>
          <p:cNvCxnSpPr>
            <a:stCxn id="218" idx="0"/>
            <a:endCxn id="220" idx="2"/>
          </p:cNvCxnSpPr>
          <p:nvPr/>
        </p:nvCxnSpPr>
        <p:spPr bwMode="gray">
          <a:xfrm flipV="1">
            <a:off x="3138806" y="3246829"/>
            <a:ext cx="0" cy="364821"/>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233" name="文本框 232"/>
          <p:cNvSpPr txBox="1"/>
          <p:nvPr/>
        </p:nvSpPr>
        <p:spPr bwMode="gray">
          <a:xfrm>
            <a:off x="1964828" y="3338240"/>
            <a:ext cx="64472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文本框 233"/>
          <p:cNvSpPr txBox="1"/>
          <p:nvPr/>
        </p:nvSpPr>
        <p:spPr bwMode="gray">
          <a:xfrm>
            <a:off x="1957694" y="4902093"/>
            <a:ext cx="64472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824480" y="1442161"/>
            <a:ext cx="628652" cy="514351"/>
          </a:xfrm>
          <a:prstGeom prst="rect">
            <a:avLst/>
          </a:prstGeom>
          <a:noFill/>
        </p:spPr>
      </p:pic>
      <p:pic>
        <p:nvPicPr>
          <p:cNvPr id="23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105327" y="1442161"/>
            <a:ext cx="628652" cy="514351"/>
          </a:xfrm>
          <a:prstGeom prst="rect">
            <a:avLst/>
          </a:prstGeom>
          <a:noFill/>
        </p:spPr>
      </p:pic>
      <p:cxnSp>
        <p:nvCxnSpPr>
          <p:cNvPr id="237" name="直接连接符 236"/>
          <p:cNvCxnSpPr>
            <a:stCxn id="235" idx="1"/>
            <a:endCxn id="236" idx="3"/>
          </p:cNvCxnSpPr>
          <p:nvPr/>
        </p:nvCxnSpPr>
        <p:spPr bwMode="gray">
          <a:xfrm flipH="1">
            <a:off x="1733979" y="1699337"/>
            <a:ext cx="1090501" cy="0"/>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38" name="直接连接符 237"/>
          <p:cNvCxnSpPr>
            <a:stCxn id="221" idx="0"/>
            <a:endCxn id="236" idx="2"/>
          </p:cNvCxnSpPr>
          <p:nvPr/>
        </p:nvCxnSpPr>
        <p:spPr bwMode="gray">
          <a:xfrm flipV="1">
            <a:off x="1419653" y="1956512"/>
            <a:ext cx="0" cy="775966"/>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39" name="直接连接符 238"/>
          <p:cNvCxnSpPr>
            <a:stCxn id="220" idx="0"/>
            <a:endCxn id="235" idx="2"/>
          </p:cNvCxnSpPr>
          <p:nvPr/>
        </p:nvCxnSpPr>
        <p:spPr bwMode="gray">
          <a:xfrm flipV="1">
            <a:off x="3138806" y="1956512"/>
            <a:ext cx="0" cy="775966"/>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242" name="文本框 241"/>
          <p:cNvSpPr txBox="1"/>
          <p:nvPr/>
        </p:nvSpPr>
        <p:spPr bwMode="gray">
          <a:xfrm>
            <a:off x="1950746" y="2012158"/>
            <a:ext cx="64472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3" name="直接连接符 242"/>
          <p:cNvCxnSpPr>
            <a:endCxn id="219" idx="2"/>
          </p:cNvCxnSpPr>
          <p:nvPr/>
        </p:nvCxnSpPr>
        <p:spPr bwMode="gray">
          <a:xfrm flipV="1">
            <a:off x="1419653" y="4126001"/>
            <a:ext cx="0" cy="322327"/>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246" name="文本框 245"/>
          <p:cNvSpPr txBox="1"/>
          <p:nvPr/>
        </p:nvSpPr>
        <p:spPr bwMode="gray">
          <a:xfrm>
            <a:off x="1772708" y="6100691"/>
            <a:ext cx="68159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文本框 246"/>
          <p:cNvSpPr txBox="1"/>
          <p:nvPr/>
        </p:nvSpPr>
        <p:spPr bwMode="gray">
          <a:xfrm>
            <a:off x="6244072" y="6100691"/>
            <a:ext cx="5982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文本框 247"/>
          <p:cNvSpPr txBox="1"/>
          <p:nvPr/>
        </p:nvSpPr>
        <p:spPr bwMode="gray">
          <a:xfrm>
            <a:off x="3840481" y="3207023"/>
            <a:ext cx="865943"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Backbone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箭头连接符 43"/>
          <p:cNvCxnSpPr/>
          <p:nvPr/>
        </p:nvCxnSpPr>
        <p:spPr bwMode="gray">
          <a:xfrm flipH="1" flipV="1">
            <a:off x="3682068" y="3489313"/>
            <a:ext cx="289131" cy="0"/>
          </a:xfrm>
          <a:prstGeom prst="straightConnector1">
            <a:avLst/>
          </a:prstGeom>
          <a:solidFill>
            <a:srgbClr val="FFF2CC">
              <a:alpha val="30000"/>
            </a:srgbClr>
          </a:solidFill>
          <a:ln>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49" name="直接箭头连接符 248"/>
          <p:cNvCxnSpPr/>
          <p:nvPr/>
        </p:nvCxnSpPr>
        <p:spPr bwMode="gray">
          <a:xfrm flipH="1">
            <a:off x="4544209" y="3489313"/>
            <a:ext cx="288000" cy="0"/>
          </a:xfrm>
          <a:prstGeom prst="straightConnector1">
            <a:avLst/>
          </a:prstGeom>
          <a:solidFill>
            <a:srgbClr val="FFF2CC">
              <a:alpha val="30000"/>
            </a:srgbClr>
          </a:solidFill>
          <a:ln>
            <a:solidFill>
              <a:srgbClr val="FFD17D"/>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250" name="文本框 249"/>
          <p:cNvSpPr txBox="1"/>
          <p:nvPr/>
        </p:nvSpPr>
        <p:spPr>
          <a:xfrm>
            <a:off x="8266602" y="1226666"/>
            <a:ext cx="3462482" cy="3144002"/>
          </a:xfrm>
          <a:prstGeom prst="rect">
            <a:avLst/>
          </a:prstGeom>
          <a:noFill/>
        </p:spPr>
        <p:txBody>
          <a:bodyPr wrap="square" rtlCol="0">
            <a:spAutoFit/>
          </a:bodyPr>
          <a:lstStyle/>
          <a:p>
            <a:pPr marL="285750" indent="-285750" fontAlgn="ctr">
              <a:lnSpc>
                <a:spcPct val="13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IS-IS uses a two-level hierarchy in an AS: backbone area and non-backbone area.</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307975" fontAlgn="ctr">
              <a:lnSpc>
                <a:spcPct val="130000"/>
              </a:lnSpc>
              <a:buFont typeface="Huawei Sans" panose="020C0503030203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Level-1 routers are deployed in non-backbone areas.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307975" fontAlgn="ctr">
              <a:lnSpc>
                <a:spcPct val="130000"/>
              </a:lnSpc>
              <a:buFont typeface="Huawei Sans" panose="020C0503030203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Level-2 and Level-1-2 routers are deployed in the backbone area.</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3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Each non-backbone area connects to the backbone area through a Level-1-2 router.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402840" y="1442161"/>
            <a:ext cx="628652" cy="514351"/>
          </a:xfrm>
          <a:prstGeom prst="rect">
            <a:avLst/>
          </a:prstGeom>
          <a:noFill/>
        </p:spPr>
      </p:pic>
      <p:pic>
        <p:nvPicPr>
          <p:cNvPr id="8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402840" y="2732478"/>
            <a:ext cx="628652" cy="514351"/>
          </a:xfrm>
          <a:prstGeom prst="rect">
            <a:avLst/>
          </a:prstGeom>
          <a:noFill/>
        </p:spPr>
      </p:pic>
      <p:pic>
        <p:nvPicPr>
          <p:cNvPr id="6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402840" y="4448328"/>
            <a:ext cx="628652" cy="514351"/>
          </a:xfrm>
          <a:prstGeom prst="rect">
            <a:avLst/>
          </a:prstGeom>
          <a:noFill/>
        </p:spPr>
      </p:pic>
      <p:sp>
        <p:nvSpPr>
          <p:cNvPr id="251" name="文本框 250"/>
          <p:cNvSpPr txBox="1"/>
          <p:nvPr/>
        </p:nvSpPr>
        <p:spPr>
          <a:xfrm>
            <a:off x="8570294" y="4416545"/>
            <a:ext cx="3175619" cy="1212640"/>
          </a:xfrm>
          <a:prstGeom prst="rect">
            <a:avLst/>
          </a:prstGeom>
          <a:noFill/>
        </p:spPr>
        <p:txBody>
          <a:bodyPr wrap="square" rtlCol="0">
            <a:spAutoFit/>
          </a:bodyPr>
          <a:lstStyle>
            <a:defPPr>
              <a:defRPr lang="en-US"/>
            </a:defPPr>
            <a:lvl1pPr marL="285750" indent="-285750">
              <a:lnSpc>
                <a:spcPct val="130000"/>
              </a:lnSpc>
              <a:buFont typeface="Arial" panose="020B0604020202020204" pitchFamily="34" charset="0"/>
              <a:buChar char="•"/>
              <a:defRPr sz="1400"/>
            </a:lvl1pPr>
            <a:lvl2pPr marL="742990" lvl="1" indent="-285750">
              <a:lnSpc>
                <a:spcPct val="130000"/>
              </a:lnSpc>
              <a:buFont typeface="Huawei Sans" panose="020C0503030203020204" pitchFamily="34" charset="0"/>
              <a:buChar char="▫"/>
              <a:defRPr sz="1400"/>
            </a:lvl2pPr>
          </a:lstStyle>
          <a:p>
            <a:pPr marL="0" indent="0" fontAlgn="ctr">
              <a:buNone/>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In the figure, the backbone area contains all the routers in area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49.002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and Level-1-2 routers in other areas.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矩形 251"/>
          <p:cNvSpPr/>
          <p:nvPr/>
        </p:nvSpPr>
        <p:spPr bwMode="gray">
          <a:xfrm>
            <a:off x="696687" y="2959072"/>
            <a:ext cx="2960926" cy="970342"/>
          </a:xfrm>
          <a:prstGeom prst="rect">
            <a:avLst/>
          </a:prstGeom>
          <a:solidFill>
            <a:srgbClr val="FFF2CC">
              <a:alpha val="30000"/>
            </a:srgbClr>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4835968" y="1308374"/>
            <a:ext cx="3420000" cy="3674878"/>
          </a:xfrm>
          <a:prstGeom prst="rect">
            <a:avLst/>
          </a:prstGeom>
          <a:solidFill>
            <a:srgbClr val="FFF2CC">
              <a:alpha val="30000"/>
            </a:srgbClr>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3746634" y="2361362"/>
            <a:ext cx="1100593" cy="870886"/>
          </a:xfrm>
          <a:prstGeom prst="rect">
            <a:avLst/>
          </a:prstGeom>
          <a:noFill/>
        </p:spPr>
        <p:txBody>
          <a:bodyPr wrap="square" rtlCol="0" anchor="ctr">
            <a:noAutofit/>
          </a:bodyPr>
          <a:lstStyle>
            <a:defPPr>
              <a:defRPr lang="en-US"/>
            </a:defPPr>
            <a:lvl1pPr marL="285750" indent="-285750">
              <a:lnSpc>
                <a:spcPct val="130000"/>
              </a:lnSpc>
              <a:buFont typeface="Arial" panose="020B0604020202020204" pitchFamily="34" charset="0"/>
              <a:buChar char="•"/>
              <a:defRPr sz="1400"/>
            </a:lvl1pPr>
            <a:lvl2pPr marL="742990" lvl="1" indent="-285750">
              <a:lnSpc>
                <a:spcPct val="130000"/>
              </a:lnSpc>
              <a:buFont typeface="Huawei Sans" panose="020C0503030203020204" pitchFamily="34" charset="0"/>
              <a:buChar char="▫"/>
              <a:defRPr sz="1400"/>
            </a:lvl2pPr>
          </a:lstStyle>
          <a:p>
            <a:pPr marL="0" indent="0" fontAlgn="ctr">
              <a:buNone/>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Area 0 is the backbone area.</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标注 2"/>
          <p:cNvSpPr/>
          <p:nvPr/>
        </p:nvSpPr>
        <p:spPr bwMode="gray">
          <a:xfrm>
            <a:off x="3750117" y="2464230"/>
            <a:ext cx="1023653" cy="673259"/>
          </a:xfrm>
          <a:prstGeom prst="wedgeRectCallout">
            <a:avLst>
              <a:gd name="adj1" fmla="val -52675"/>
              <a:gd name="adj2" fmla="val 7514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燕尾形 88"/>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燕尾形 89"/>
          <p:cNvSpPr/>
          <p:nvPr/>
        </p:nvSpPr>
        <p:spPr bwMode="auto">
          <a:xfrm>
            <a:off x="9684813" y="38513"/>
            <a:ext cx="1012386"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 90"/>
          <p:cNvSpPr/>
          <p:nvPr/>
        </p:nvSpPr>
        <p:spPr bwMode="auto">
          <a:xfrm>
            <a:off x="10648600" y="38513"/>
            <a:ext cx="1102394"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705036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5659367" cy="4680000"/>
          </a:xfrm>
        </p:spPr>
        <p:txBody>
          <a:bodyPr/>
          <a:lstStyle/>
          <a:p>
            <a:pPr marL="0" indent="0">
              <a:buNone/>
            </a:pPr>
            <a:r>
              <a:rPr lang="en-US" sz="1800" dirty="0" smtClean="0">
                <a:sym typeface="Huawei Sans" panose="020C0503030203020204" pitchFamily="34" charset="0"/>
              </a:rPr>
              <a:t>Level-1 router</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A Level-1 router (for example, R1 in the figure) is an internal router in an IS-IS area. It establishes Level-1 neighbor relationships with only Level-1 and Level-1-2 routers in the same area. A Level-1 router cannot establish the neighbor relationship with a Level-2 router.</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A Level-1 router maintains only the Level-1 LSDB, which contains only the routing information of the local area. The Level-1 router must access the IS-IS backbone area through a Level-1-2 router to access other areas.</a:t>
            </a: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IS-IS Router Types (1)</a:t>
            </a:r>
            <a:endParaRPr lang="en-US" altLang="zh-CN" dirty="0">
              <a:sym typeface="Huawei Sans" panose="020C0503030203020204" pitchFamily="34" charset="0"/>
            </a:endParaRPr>
          </a:p>
        </p:txBody>
      </p:sp>
      <p:sp>
        <p:nvSpPr>
          <p:cNvPr id="94" name="文本框 93"/>
          <p:cNvSpPr txBox="1"/>
          <p:nvPr/>
        </p:nvSpPr>
        <p:spPr>
          <a:xfrm>
            <a:off x="10324825" y="5840698"/>
            <a:ext cx="1687546"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Level-1 neighbor relationship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bwMode="gray">
          <a:xfrm>
            <a:off x="6111244" y="2183323"/>
            <a:ext cx="5673306" cy="3066029"/>
            <a:chOff x="3011497" y="3293925"/>
            <a:chExt cx="5673306" cy="3066029"/>
          </a:xfrm>
        </p:grpSpPr>
        <p:sp>
          <p:nvSpPr>
            <p:cNvPr id="46" name="圆角矩形 45"/>
            <p:cNvSpPr/>
            <p:nvPr/>
          </p:nvSpPr>
          <p:spPr bwMode="gray">
            <a:xfrm>
              <a:off x="3011497" y="3293925"/>
              <a:ext cx="2783157"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6150332" y="3293925"/>
              <a:ext cx="2496534"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57590" y="4623196"/>
              <a:ext cx="540000" cy="442800"/>
            </a:xfrm>
            <a:prstGeom prst="rect">
              <a:avLst/>
            </a:prstGeom>
          </p:spPr>
        </p:pic>
        <p:pic>
          <p:nvPicPr>
            <p:cNvPr id="49" name="图片 48"/>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962720" y="5674486"/>
              <a:ext cx="540000" cy="442800"/>
            </a:xfrm>
            <a:prstGeom prst="rect">
              <a:avLst/>
            </a:prstGeom>
          </p:spPr>
        </p:pic>
        <p:pic>
          <p:nvPicPr>
            <p:cNvPr id="50" name="图片 49"/>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946421" y="3537578"/>
              <a:ext cx="540000" cy="442800"/>
            </a:xfrm>
            <a:prstGeom prst="rect">
              <a:avLst/>
            </a:prstGeom>
          </p:spPr>
        </p:pic>
        <p:pic>
          <p:nvPicPr>
            <p:cNvPr id="51" name="图片 50"/>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552517" y="5674486"/>
              <a:ext cx="540000" cy="442800"/>
            </a:xfrm>
            <a:prstGeom prst="rect">
              <a:avLst/>
            </a:prstGeom>
          </p:spPr>
        </p:pic>
        <p:pic>
          <p:nvPicPr>
            <p:cNvPr id="52" name="图片 51"/>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552517" y="3537578"/>
              <a:ext cx="540000" cy="442800"/>
            </a:xfrm>
            <a:prstGeom prst="rect">
              <a:avLst/>
            </a:prstGeom>
          </p:spPr>
        </p:pic>
        <p:cxnSp>
          <p:nvCxnSpPr>
            <p:cNvPr id="53" name="直接连接符 52"/>
            <p:cNvCxnSpPr>
              <a:stCxn id="48" idx="0"/>
              <a:endCxn id="50" idx="1"/>
            </p:cNvCxnSpPr>
            <p:nvPr/>
          </p:nvCxnSpPr>
          <p:spPr bwMode="gray">
            <a:xfrm flipV="1">
              <a:off x="4027590" y="3758978"/>
              <a:ext cx="918831"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0" idx="3"/>
              <a:endCxn id="52" idx="1"/>
            </p:cNvCxnSpPr>
            <p:nvPr/>
          </p:nvCxnSpPr>
          <p:spPr bwMode="gray">
            <a:xfrm>
              <a:off x="5486421" y="3758978"/>
              <a:ext cx="1066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2" idx="2"/>
              <a:endCxn id="51" idx="0"/>
            </p:cNvCxnSpPr>
            <p:nvPr/>
          </p:nvCxnSpPr>
          <p:spPr bwMode="gray">
            <a:xfrm>
              <a:off x="6822517" y="3980378"/>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9" idx="3"/>
              <a:endCxn id="51" idx="1"/>
            </p:cNvCxnSpPr>
            <p:nvPr/>
          </p:nvCxnSpPr>
          <p:spPr bwMode="gray">
            <a:xfrm>
              <a:off x="5502720" y="5895886"/>
              <a:ext cx="104979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8" idx="2"/>
              <a:endCxn id="49" idx="1"/>
            </p:cNvCxnSpPr>
            <p:nvPr/>
          </p:nvCxnSpPr>
          <p:spPr bwMode="gray">
            <a:xfrm>
              <a:off x="4027590" y="5065996"/>
              <a:ext cx="935130"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8"/>
            <p:cNvSpPr txBox="1">
              <a:spLocks noChangeArrowheads="1"/>
            </p:cNvSpPr>
            <p:nvPr/>
          </p:nvSpPr>
          <p:spPr bwMode="gray">
            <a:xfrm>
              <a:off x="3084102" y="4706096"/>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8"/>
            <p:cNvSpPr txBox="1">
              <a:spLocks noChangeArrowheads="1"/>
            </p:cNvSpPr>
            <p:nvPr/>
          </p:nvSpPr>
          <p:spPr bwMode="gray">
            <a:xfrm>
              <a:off x="4798678" y="6082786"/>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
            <p:cNvSpPr txBox="1">
              <a:spLocks noChangeArrowheads="1"/>
            </p:cNvSpPr>
            <p:nvPr/>
          </p:nvSpPr>
          <p:spPr bwMode="gray">
            <a:xfrm>
              <a:off x="4817230" y="3303659"/>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8"/>
            <p:cNvSpPr txBox="1">
              <a:spLocks noChangeArrowheads="1"/>
            </p:cNvSpPr>
            <p:nvPr/>
          </p:nvSpPr>
          <p:spPr bwMode="gray">
            <a:xfrm>
              <a:off x="6480917" y="6082955"/>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8"/>
            <p:cNvSpPr txBox="1">
              <a:spLocks noChangeArrowheads="1"/>
            </p:cNvSpPr>
            <p:nvPr/>
          </p:nvSpPr>
          <p:spPr bwMode="gray">
            <a:xfrm>
              <a:off x="6480917" y="3305148"/>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8"/>
            <p:cNvSpPr txBox="1">
              <a:spLocks noChangeArrowheads="1"/>
            </p:cNvSpPr>
            <p:nvPr/>
          </p:nvSpPr>
          <p:spPr bwMode="gray">
            <a:xfrm>
              <a:off x="4700183" y="4706096"/>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8"/>
            <p:cNvSpPr txBox="1">
              <a:spLocks noChangeArrowheads="1"/>
            </p:cNvSpPr>
            <p:nvPr/>
          </p:nvSpPr>
          <p:spPr bwMode="gray">
            <a:xfrm>
              <a:off x="7181564" y="4700025"/>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79"/>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048937" y="5674486"/>
              <a:ext cx="540000" cy="442800"/>
            </a:xfrm>
            <a:prstGeom prst="rect">
              <a:avLst/>
            </a:prstGeom>
          </p:spPr>
        </p:pic>
        <p:pic>
          <p:nvPicPr>
            <p:cNvPr id="81" name="图片 80"/>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048937" y="3537578"/>
              <a:ext cx="540000" cy="442800"/>
            </a:xfrm>
            <a:prstGeom prst="rect">
              <a:avLst/>
            </a:prstGeom>
          </p:spPr>
        </p:pic>
        <p:cxnSp>
          <p:nvCxnSpPr>
            <p:cNvPr id="82" name="直接连接符 81"/>
            <p:cNvCxnSpPr>
              <a:stCxn id="52" idx="3"/>
              <a:endCxn id="81" idx="1"/>
            </p:cNvCxnSpPr>
            <p:nvPr/>
          </p:nvCxnSpPr>
          <p:spPr bwMode="gray">
            <a:xfrm>
              <a:off x="7092517" y="3758978"/>
              <a:ext cx="9564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51" idx="3"/>
            </p:cNvCxnSpPr>
            <p:nvPr/>
          </p:nvCxnSpPr>
          <p:spPr bwMode="gray">
            <a:xfrm flipV="1">
              <a:off x="7092517" y="5895885"/>
              <a:ext cx="956420"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1" idx="2"/>
              <a:endCxn id="80" idx="0"/>
            </p:cNvCxnSpPr>
            <p:nvPr/>
          </p:nvCxnSpPr>
          <p:spPr bwMode="gray">
            <a:xfrm>
              <a:off x="8318937" y="3980378"/>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TextBox 8"/>
            <p:cNvSpPr txBox="1">
              <a:spLocks noChangeArrowheads="1"/>
            </p:cNvSpPr>
            <p:nvPr/>
          </p:nvSpPr>
          <p:spPr bwMode="gray">
            <a:xfrm>
              <a:off x="7953513" y="3305148"/>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R6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Box 8"/>
            <p:cNvSpPr txBox="1">
              <a:spLocks noChangeArrowheads="1"/>
            </p:cNvSpPr>
            <p:nvPr/>
          </p:nvSpPr>
          <p:spPr bwMode="gray">
            <a:xfrm>
              <a:off x="7953513" y="6063525"/>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R7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箭头连接符 96"/>
            <p:cNvCxnSpPr/>
            <p:nvPr/>
          </p:nvCxnSpPr>
          <p:spPr bwMode="gray">
            <a:xfrm flipV="1">
              <a:off x="4079345" y="3763666"/>
              <a:ext cx="750197" cy="740309"/>
            </a:xfrm>
            <a:prstGeom prst="straightConnector1">
              <a:avLst/>
            </a:prstGeom>
            <a:ln w="28575">
              <a:solidFill>
                <a:srgbClr val="EC7061"/>
              </a:solidFill>
              <a:prstDash val="sysDash"/>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1" name="直接箭头连接符 100"/>
            <p:cNvCxnSpPr/>
            <p:nvPr/>
          </p:nvCxnSpPr>
          <p:spPr bwMode="gray">
            <a:xfrm>
              <a:off x="4018496" y="5208087"/>
              <a:ext cx="840566" cy="716390"/>
            </a:xfrm>
            <a:prstGeom prst="straightConnector1">
              <a:avLst/>
            </a:prstGeom>
            <a:ln w="28575">
              <a:solidFill>
                <a:srgbClr val="EC7061"/>
              </a:solidFill>
              <a:prstDash val="sysDash"/>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104" name="直接箭头连接符 103"/>
          <p:cNvCxnSpPr/>
          <p:nvPr/>
        </p:nvCxnSpPr>
        <p:spPr bwMode="gray">
          <a:xfrm flipV="1">
            <a:off x="9578509" y="5994997"/>
            <a:ext cx="756469" cy="0"/>
          </a:xfrm>
          <a:prstGeom prst="straightConnector1">
            <a:avLst/>
          </a:prstGeom>
          <a:ln w="28575">
            <a:solidFill>
              <a:srgbClr val="EC7061"/>
            </a:solidFill>
            <a:prstDash val="sysDash"/>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37" name="燕尾形 36"/>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9684813" y="38513"/>
            <a:ext cx="1012386"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10648600" y="38513"/>
            <a:ext cx="1102394"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50334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2"/>
            <a:ext cx="5641441" cy="5139297"/>
          </a:xfrm>
        </p:spPr>
        <p:txBody>
          <a:bodyPr/>
          <a:lstStyle/>
          <a:p>
            <a:pPr marL="0" indent="0">
              <a:buNone/>
            </a:pPr>
            <a:r>
              <a:rPr lang="en-US" sz="1800" dirty="0" smtClean="0">
                <a:sym typeface="Huawei Sans" panose="020C0503030203020204" pitchFamily="34" charset="0"/>
              </a:rPr>
              <a:t>Level-2 router</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Level-2 routers (such as R4, R5, R6, and R7 in the figure) are IS-IS backbone routers. They can establish neighbor relationships with Level-2 routers or Level-1-2 routers in the same area or different areas. A Level-2 router maintains a Level-2 LSDB that contains all routing information of the IS-IS domain.</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All Level-2 routers form the backbone network of the routing domain. They establish Level-2 neighbor relationships and are responsible for inter-area communication. Level-2 routers in the routing domain must be physically contiguous to ensure the continuity of the backbone network.</a:t>
            </a: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IS-IS Router Types (2)</a:t>
            </a:r>
            <a:endParaRPr lang="en-US" altLang="zh-CN" dirty="0">
              <a:sym typeface="Huawei Sans" panose="020C0503030203020204" pitchFamily="34" charset="0"/>
            </a:endParaRPr>
          </a:p>
        </p:txBody>
      </p:sp>
      <p:sp>
        <p:nvSpPr>
          <p:cNvPr id="39" name="文本框 38"/>
          <p:cNvSpPr txBox="1"/>
          <p:nvPr/>
        </p:nvSpPr>
        <p:spPr>
          <a:xfrm>
            <a:off x="10324825" y="5947180"/>
            <a:ext cx="1687546"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Level-2 neighbor relationship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 name="组合 10"/>
          <p:cNvGrpSpPr/>
          <p:nvPr/>
        </p:nvGrpSpPr>
        <p:grpSpPr bwMode="gray">
          <a:xfrm>
            <a:off x="6114562" y="2178039"/>
            <a:ext cx="5673306" cy="3066029"/>
            <a:chOff x="3706961" y="3398563"/>
            <a:chExt cx="5673306" cy="3066029"/>
          </a:xfrm>
        </p:grpSpPr>
        <p:sp>
          <p:nvSpPr>
            <p:cNvPr id="7" name="圆角矩形 6"/>
            <p:cNvSpPr/>
            <p:nvPr/>
          </p:nvSpPr>
          <p:spPr bwMode="gray">
            <a:xfrm>
              <a:off x="3706961" y="3398563"/>
              <a:ext cx="2783157"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6845796" y="3398563"/>
              <a:ext cx="2496534"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453054" y="4727834"/>
              <a:ext cx="540000" cy="442800"/>
            </a:xfrm>
            <a:prstGeom prst="rect">
              <a:avLst/>
            </a:prstGeom>
          </p:spPr>
        </p:pic>
        <p:pic>
          <p:nvPicPr>
            <p:cNvPr id="13" name="图片 12"/>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658184" y="5779124"/>
              <a:ext cx="540000" cy="442800"/>
            </a:xfrm>
            <a:prstGeom prst="rect">
              <a:avLst/>
            </a:prstGeom>
          </p:spPr>
        </p:pic>
        <p:pic>
          <p:nvPicPr>
            <p:cNvPr id="14" name="图片 13"/>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641885" y="3642216"/>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47981" y="5779124"/>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47981" y="3642216"/>
              <a:ext cx="540000" cy="442800"/>
            </a:xfrm>
            <a:prstGeom prst="rect">
              <a:avLst/>
            </a:prstGeom>
          </p:spPr>
        </p:pic>
        <p:cxnSp>
          <p:nvCxnSpPr>
            <p:cNvPr id="17" name="直接连接符 16"/>
            <p:cNvCxnSpPr>
              <a:stCxn id="9" idx="0"/>
              <a:endCxn id="14" idx="1"/>
            </p:cNvCxnSpPr>
            <p:nvPr/>
          </p:nvCxnSpPr>
          <p:spPr bwMode="gray">
            <a:xfrm flipV="1">
              <a:off x="4723054" y="3863616"/>
              <a:ext cx="918831"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4" idx="3"/>
              <a:endCxn id="16" idx="1"/>
            </p:cNvCxnSpPr>
            <p:nvPr/>
          </p:nvCxnSpPr>
          <p:spPr bwMode="gray">
            <a:xfrm>
              <a:off x="6181885" y="3863616"/>
              <a:ext cx="1066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6" idx="2"/>
              <a:endCxn id="15" idx="0"/>
            </p:cNvCxnSpPr>
            <p:nvPr/>
          </p:nvCxnSpPr>
          <p:spPr bwMode="gray">
            <a:xfrm>
              <a:off x="7517981" y="4085016"/>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3" idx="3"/>
              <a:endCxn id="15" idx="1"/>
            </p:cNvCxnSpPr>
            <p:nvPr/>
          </p:nvCxnSpPr>
          <p:spPr bwMode="gray">
            <a:xfrm>
              <a:off x="6198184" y="6000524"/>
              <a:ext cx="104979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2"/>
              <a:endCxn id="13" idx="1"/>
            </p:cNvCxnSpPr>
            <p:nvPr/>
          </p:nvCxnSpPr>
          <p:spPr bwMode="gray">
            <a:xfrm>
              <a:off x="4723054" y="5170634"/>
              <a:ext cx="935130"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8"/>
            <p:cNvSpPr txBox="1">
              <a:spLocks noChangeArrowheads="1"/>
            </p:cNvSpPr>
            <p:nvPr/>
          </p:nvSpPr>
          <p:spPr bwMode="gray">
            <a:xfrm>
              <a:off x="3779566" y="4810734"/>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8"/>
            <p:cNvSpPr txBox="1">
              <a:spLocks noChangeArrowheads="1"/>
            </p:cNvSpPr>
            <p:nvPr/>
          </p:nvSpPr>
          <p:spPr bwMode="gray">
            <a:xfrm>
              <a:off x="5494142" y="6187424"/>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8"/>
            <p:cNvSpPr txBox="1">
              <a:spLocks noChangeArrowheads="1"/>
            </p:cNvSpPr>
            <p:nvPr/>
          </p:nvSpPr>
          <p:spPr bwMode="gray">
            <a:xfrm>
              <a:off x="5512694" y="3408297"/>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8"/>
            <p:cNvSpPr txBox="1">
              <a:spLocks noChangeArrowheads="1"/>
            </p:cNvSpPr>
            <p:nvPr/>
          </p:nvSpPr>
          <p:spPr bwMode="gray">
            <a:xfrm>
              <a:off x="7176381" y="6187593"/>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8"/>
            <p:cNvSpPr txBox="1">
              <a:spLocks noChangeArrowheads="1"/>
            </p:cNvSpPr>
            <p:nvPr/>
          </p:nvSpPr>
          <p:spPr bwMode="gray">
            <a:xfrm>
              <a:off x="7176381" y="3409786"/>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8"/>
            <p:cNvSpPr txBox="1">
              <a:spLocks noChangeArrowheads="1"/>
            </p:cNvSpPr>
            <p:nvPr/>
          </p:nvSpPr>
          <p:spPr bwMode="gray">
            <a:xfrm>
              <a:off x="5395647" y="4810734"/>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8"/>
            <p:cNvSpPr txBox="1">
              <a:spLocks noChangeArrowheads="1"/>
            </p:cNvSpPr>
            <p:nvPr/>
          </p:nvSpPr>
          <p:spPr bwMode="gray">
            <a:xfrm>
              <a:off x="7770348" y="4804663"/>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744401" y="5779124"/>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744401" y="3642216"/>
              <a:ext cx="540000" cy="442800"/>
            </a:xfrm>
            <a:prstGeom prst="rect">
              <a:avLst/>
            </a:prstGeom>
          </p:spPr>
        </p:pic>
        <p:cxnSp>
          <p:nvCxnSpPr>
            <p:cNvPr id="31" name="直接连接符 30"/>
            <p:cNvCxnSpPr>
              <a:stCxn id="16" idx="3"/>
              <a:endCxn id="30" idx="1"/>
            </p:cNvCxnSpPr>
            <p:nvPr/>
          </p:nvCxnSpPr>
          <p:spPr bwMode="gray">
            <a:xfrm>
              <a:off x="7787981" y="3863616"/>
              <a:ext cx="9564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bwMode="gray">
            <a:xfrm flipV="1">
              <a:off x="7787981" y="6000523"/>
              <a:ext cx="956420"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0" idx="2"/>
              <a:endCxn id="29" idx="0"/>
            </p:cNvCxnSpPr>
            <p:nvPr/>
          </p:nvCxnSpPr>
          <p:spPr bwMode="gray">
            <a:xfrm>
              <a:off x="9014401" y="4085016"/>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8"/>
            <p:cNvSpPr txBox="1">
              <a:spLocks noChangeArrowheads="1"/>
            </p:cNvSpPr>
            <p:nvPr/>
          </p:nvSpPr>
          <p:spPr bwMode="gray">
            <a:xfrm>
              <a:off x="8648977" y="3409786"/>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R6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8"/>
            <p:cNvSpPr txBox="1">
              <a:spLocks noChangeArrowheads="1"/>
            </p:cNvSpPr>
            <p:nvPr/>
          </p:nvSpPr>
          <p:spPr bwMode="gray">
            <a:xfrm>
              <a:off x="8648977" y="6168163"/>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R7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bwMode="gray">
            <a:xfrm flipV="1">
              <a:off x="7859581" y="3969791"/>
              <a:ext cx="756469"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1" name="直接箭头连接符 40"/>
            <p:cNvCxnSpPr/>
            <p:nvPr/>
          </p:nvCxnSpPr>
          <p:spPr bwMode="gray">
            <a:xfrm flipV="1">
              <a:off x="7859581" y="5916284"/>
              <a:ext cx="756469"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2" name="直接箭头连接符 41"/>
            <p:cNvCxnSpPr/>
            <p:nvPr/>
          </p:nvCxnSpPr>
          <p:spPr bwMode="gray">
            <a:xfrm>
              <a:off x="6263045" y="3969791"/>
              <a:ext cx="908736"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3" name="直接箭头连接符 42"/>
            <p:cNvCxnSpPr/>
            <p:nvPr/>
          </p:nvCxnSpPr>
          <p:spPr bwMode="gray">
            <a:xfrm>
              <a:off x="6263045" y="5916284"/>
              <a:ext cx="908736"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4" name="直接箭头连接符 43"/>
            <p:cNvCxnSpPr/>
            <p:nvPr/>
          </p:nvCxnSpPr>
          <p:spPr bwMode="gray">
            <a:xfrm>
              <a:off x="7644904" y="4304422"/>
              <a:ext cx="0" cy="126492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5" name="直接箭头连接符 44"/>
            <p:cNvCxnSpPr/>
            <p:nvPr/>
          </p:nvCxnSpPr>
          <p:spPr bwMode="gray">
            <a:xfrm>
              <a:off x="8912041" y="4304422"/>
              <a:ext cx="0" cy="126492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46" name="直接箭头连接符 45"/>
          <p:cNvCxnSpPr/>
          <p:nvPr/>
        </p:nvCxnSpPr>
        <p:spPr bwMode="gray">
          <a:xfrm flipV="1">
            <a:off x="9578509" y="6101479"/>
            <a:ext cx="756469"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7" name="燕尾形 46"/>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9684813" y="38513"/>
            <a:ext cx="1012386"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10648600" y="38513"/>
            <a:ext cx="1102394"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994356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5644123" cy="5137618"/>
          </a:xfrm>
        </p:spPr>
        <p:txBody>
          <a:bodyPr/>
          <a:lstStyle/>
          <a:p>
            <a:pPr marL="0" indent="0">
              <a:buNone/>
            </a:pPr>
            <a:r>
              <a:rPr lang="en-US" sz="1800" dirty="0" smtClean="0">
                <a:sym typeface="Huawei Sans" panose="020C0503030203020204" pitchFamily="34" charset="0"/>
              </a:rPr>
              <a:t>Level-1-2 router</a:t>
            </a:r>
            <a:endParaRPr lang="en-US" altLang="zh-CN" sz="1800" dirty="0" smtClean="0">
              <a:sym typeface="Huawei Sans" panose="020C0503030203020204" pitchFamily="34" charset="0"/>
            </a:endParaRP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Similar to an ABR in OSPF, a Level-1-2 router is also a part of the IS-IS backbone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 Level-1-2 router maintains two LSDBs: a Level-1 LSDB and a Level-2 LSDB. The Level-1 LSDB saves for intra-area routing and the Level-2 LSDB saves for inter-area routing.</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 router that belongs to both a Level-1 area and a Level-2 area is called a Level-1-2 router (for example, R2 and R3). It can establish Level-1 neighbor relationships with Level-1 and Level-1-2 routers in the same area. It can also establish Level-2 neighbor relationships with Level-2 and Level-1-2 routers in different areas.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IS-IS Router Types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10324825" y="5918406"/>
            <a:ext cx="1687546"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Level-2 neighbor relationship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p:cNvCxnSpPr/>
          <p:nvPr/>
        </p:nvCxnSpPr>
        <p:spPr bwMode="gray">
          <a:xfrm flipV="1">
            <a:off x="9578509" y="6072705"/>
            <a:ext cx="756469"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4" name="文本框 43"/>
          <p:cNvSpPr txBox="1"/>
          <p:nvPr/>
        </p:nvSpPr>
        <p:spPr>
          <a:xfrm>
            <a:off x="10324825" y="5528036"/>
            <a:ext cx="1687546"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Level-1 neighbor relationship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箭头连接符 44"/>
          <p:cNvCxnSpPr/>
          <p:nvPr/>
        </p:nvCxnSpPr>
        <p:spPr bwMode="gray">
          <a:xfrm flipV="1">
            <a:off x="9578509" y="5682335"/>
            <a:ext cx="756469" cy="0"/>
          </a:xfrm>
          <a:prstGeom prst="straightConnector1">
            <a:avLst/>
          </a:prstGeom>
          <a:ln w="28575">
            <a:solidFill>
              <a:srgbClr val="EC7061"/>
            </a:solidFill>
            <a:prstDash val="sysDash"/>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6" name="组合 5"/>
          <p:cNvGrpSpPr/>
          <p:nvPr/>
        </p:nvGrpSpPr>
        <p:grpSpPr bwMode="gray">
          <a:xfrm>
            <a:off x="6104964" y="2187548"/>
            <a:ext cx="5673306" cy="3066029"/>
            <a:chOff x="3011497" y="3336878"/>
            <a:chExt cx="5673306" cy="3066029"/>
          </a:xfrm>
        </p:grpSpPr>
        <p:sp>
          <p:nvSpPr>
            <p:cNvPr id="7" name="圆角矩形 6"/>
            <p:cNvSpPr/>
            <p:nvPr/>
          </p:nvSpPr>
          <p:spPr bwMode="gray">
            <a:xfrm>
              <a:off x="3011497" y="3336878"/>
              <a:ext cx="2783157"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6150332" y="3336878"/>
              <a:ext cx="2496534"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757590" y="4666149"/>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62720" y="5717439"/>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46421" y="3580531"/>
              <a:ext cx="540000" cy="442800"/>
            </a:xfrm>
            <a:prstGeom prst="rect">
              <a:avLst/>
            </a:prstGeom>
          </p:spPr>
        </p:pic>
        <p:pic>
          <p:nvPicPr>
            <p:cNvPr id="15" name="图片 14"/>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552517" y="5717439"/>
              <a:ext cx="540000" cy="442800"/>
            </a:xfrm>
            <a:prstGeom prst="rect">
              <a:avLst/>
            </a:prstGeom>
          </p:spPr>
        </p:pic>
        <p:pic>
          <p:nvPicPr>
            <p:cNvPr id="16" name="图片 15"/>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552517" y="3580531"/>
              <a:ext cx="540000" cy="442800"/>
            </a:xfrm>
            <a:prstGeom prst="rect">
              <a:avLst/>
            </a:prstGeom>
          </p:spPr>
        </p:pic>
        <p:cxnSp>
          <p:nvCxnSpPr>
            <p:cNvPr id="17" name="直接连接符 16"/>
            <p:cNvCxnSpPr>
              <a:stCxn id="9" idx="0"/>
              <a:endCxn id="14" idx="1"/>
            </p:cNvCxnSpPr>
            <p:nvPr/>
          </p:nvCxnSpPr>
          <p:spPr bwMode="gray">
            <a:xfrm flipV="1">
              <a:off x="4027590" y="3801931"/>
              <a:ext cx="918831"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4" idx="3"/>
              <a:endCxn id="16" idx="1"/>
            </p:cNvCxnSpPr>
            <p:nvPr/>
          </p:nvCxnSpPr>
          <p:spPr bwMode="gray">
            <a:xfrm>
              <a:off x="5486421" y="3801931"/>
              <a:ext cx="1066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6" idx="2"/>
              <a:endCxn id="15" idx="0"/>
            </p:cNvCxnSpPr>
            <p:nvPr/>
          </p:nvCxnSpPr>
          <p:spPr bwMode="gray">
            <a:xfrm>
              <a:off x="6822517" y="4023331"/>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3" idx="3"/>
              <a:endCxn id="15" idx="1"/>
            </p:cNvCxnSpPr>
            <p:nvPr/>
          </p:nvCxnSpPr>
          <p:spPr bwMode="gray">
            <a:xfrm>
              <a:off x="5502720" y="5938839"/>
              <a:ext cx="104979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2"/>
              <a:endCxn id="13" idx="1"/>
            </p:cNvCxnSpPr>
            <p:nvPr/>
          </p:nvCxnSpPr>
          <p:spPr bwMode="gray">
            <a:xfrm>
              <a:off x="4027590" y="5108949"/>
              <a:ext cx="935130"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8"/>
            <p:cNvSpPr txBox="1">
              <a:spLocks noChangeArrowheads="1"/>
            </p:cNvSpPr>
            <p:nvPr/>
          </p:nvSpPr>
          <p:spPr bwMode="gray">
            <a:xfrm>
              <a:off x="3084102" y="4749049"/>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8"/>
            <p:cNvSpPr txBox="1">
              <a:spLocks noChangeArrowheads="1"/>
            </p:cNvSpPr>
            <p:nvPr/>
          </p:nvSpPr>
          <p:spPr bwMode="gray">
            <a:xfrm>
              <a:off x="4798678" y="6125739"/>
              <a:ext cx="8451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8"/>
            <p:cNvSpPr txBox="1">
              <a:spLocks noChangeArrowheads="1"/>
            </p:cNvSpPr>
            <p:nvPr/>
          </p:nvSpPr>
          <p:spPr bwMode="gray">
            <a:xfrm>
              <a:off x="4817230" y="3346612"/>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8"/>
            <p:cNvSpPr txBox="1">
              <a:spLocks noChangeArrowheads="1"/>
            </p:cNvSpPr>
            <p:nvPr/>
          </p:nvSpPr>
          <p:spPr bwMode="gray">
            <a:xfrm>
              <a:off x="6480917" y="6125908"/>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8"/>
            <p:cNvSpPr txBox="1">
              <a:spLocks noChangeArrowheads="1"/>
            </p:cNvSpPr>
            <p:nvPr/>
          </p:nvSpPr>
          <p:spPr bwMode="gray">
            <a:xfrm>
              <a:off x="6480917" y="3348101"/>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8"/>
            <p:cNvSpPr txBox="1">
              <a:spLocks noChangeArrowheads="1"/>
            </p:cNvSpPr>
            <p:nvPr/>
          </p:nvSpPr>
          <p:spPr bwMode="gray">
            <a:xfrm>
              <a:off x="4700183" y="4749049"/>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8"/>
            <p:cNvSpPr txBox="1">
              <a:spLocks noChangeArrowheads="1"/>
            </p:cNvSpPr>
            <p:nvPr/>
          </p:nvSpPr>
          <p:spPr bwMode="gray">
            <a:xfrm>
              <a:off x="7074884" y="4742978"/>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28"/>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048937" y="5717439"/>
              <a:ext cx="540000" cy="442800"/>
            </a:xfrm>
            <a:prstGeom prst="rect">
              <a:avLst/>
            </a:prstGeom>
          </p:spPr>
        </p:pic>
        <p:pic>
          <p:nvPicPr>
            <p:cNvPr id="30" name="图片 29"/>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048937" y="3580531"/>
              <a:ext cx="540000" cy="442800"/>
            </a:xfrm>
            <a:prstGeom prst="rect">
              <a:avLst/>
            </a:prstGeom>
          </p:spPr>
        </p:pic>
        <p:cxnSp>
          <p:nvCxnSpPr>
            <p:cNvPr id="31" name="直接连接符 30"/>
            <p:cNvCxnSpPr>
              <a:stCxn id="16" idx="3"/>
              <a:endCxn id="30" idx="1"/>
            </p:cNvCxnSpPr>
            <p:nvPr/>
          </p:nvCxnSpPr>
          <p:spPr bwMode="gray">
            <a:xfrm>
              <a:off x="7092517" y="3801931"/>
              <a:ext cx="9564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bwMode="gray">
            <a:xfrm flipV="1">
              <a:off x="7092517" y="5938838"/>
              <a:ext cx="956420"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0" idx="2"/>
              <a:endCxn id="29" idx="0"/>
            </p:cNvCxnSpPr>
            <p:nvPr/>
          </p:nvCxnSpPr>
          <p:spPr bwMode="gray">
            <a:xfrm>
              <a:off x="8318937" y="4023331"/>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8"/>
            <p:cNvSpPr txBox="1">
              <a:spLocks noChangeArrowheads="1"/>
            </p:cNvSpPr>
            <p:nvPr/>
          </p:nvSpPr>
          <p:spPr bwMode="gray">
            <a:xfrm>
              <a:off x="7953513" y="3348101"/>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R6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8"/>
            <p:cNvSpPr txBox="1">
              <a:spLocks noChangeArrowheads="1"/>
            </p:cNvSpPr>
            <p:nvPr/>
          </p:nvSpPr>
          <p:spPr bwMode="gray">
            <a:xfrm>
              <a:off x="7953513" y="6106478"/>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R7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箭头连接符 36"/>
            <p:cNvCxnSpPr/>
            <p:nvPr/>
          </p:nvCxnSpPr>
          <p:spPr bwMode="gray">
            <a:xfrm flipV="1">
              <a:off x="7164117" y="3908106"/>
              <a:ext cx="756469"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8" name="直接箭头连接符 37"/>
            <p:cNvCxnSpPr/>
            <p:nvPr/>
          </p:nvCxnSpPr>
          <p:spPr bwMode="gray">
            <a:xfrm flipV="1">
              <a:off x="7164117" y="5854599"/>
              <a:ext cx="756469"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9" name="直接箭头连接符 38"/>
            <p:cNvCxnSpPr/>
            <p:nvPr/>
          </p:nvCxnSpPr>
          <p:spPr bwMode="gray">
            <a:xfrm>
              <a:off x="5567581" y="3908106"/>
              <a:ext cx="908736"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0" name="直接箭头连接符 39"/>
            <p:cNvCxnSpPr/>
            <p:nvPr/>
          </p:nvCxnSpPr>
          <p:spPr bwMode="gray">
            <a:xfrm>
              <a:off x="5567581" y="5854599"/>
              <a:ext cx="908736" cy="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1" name="直接箭头连接符 40"/>
            <p:cNvCxnSpPr/>
            <p:nvPr/>
          </p:nvCxnSpPr>
          <p:spPr bwMode="gray">
            <a:xfrm>
              <a:off x="6949440" y="4242737"/>
              <a:ext cx="0" cy="126492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2" name="直接箭头连接符 41"/>
            <p:cNvCxnSpPr/>
            <p:nvPr/>
          </p:nvCxnSpPr>
          <p:spPr bwMode="gray">
            <a:xfrm>
              <a:off x="8216577" y="4242737"/>
              <a:ext cx="0" cy="1264920"/>
            </a:xfrm>
            <a:prstGeom prst="straightConnector1">
              <a:avLst/>
            </a:prstGeom>
            <a:ln w="28575">
              <a:solidFill>
                <a:srgbClr val="00B0F0"/>
              </a:solidFill>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6" name="直接箭头连接符 45"/>
            <p:cNvCxnSpPr/>
            <p:nvPr/>
          </p:nvCxnSpPr>
          <p:spPr bwMode="gray">
            <a:xfrm flipV="1">
              <a:off x="4079345" y="3776139"/>
              <a:ext cx="750197" cy="740309"/>
            </a:xfrm>
            <a:prstGeom prst="straightConnector1">
              <a:avLst/>
            </a:prstGeom>
            <a:ln w="28575">
              <a:solidFill>
                <a:srgbClr val="EC7061"/>
              </a:solidFill>
              <a:prstDash val="sysDash"/>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7" name="直接箭头连接符 46"/>
            <p:cNvCxnSpPr/>
            <p:nvPr/>
          </p:nvCxnSpPr>
          <p:spPr bwMode="gray">
            <a:xfrm>
              <a:off x="4018496" y="5220560"/>
              <a:ext cx="840566" cy="716390"/>
            </a:xfrm>
            <a:prstGeom prst="straightConnector1">
              <a:avLst/>
            </a:prstGeom>
            <a:ln w="28575">
              <a:solidFill>
                <a:srgbClr val="EC7061"/>
              </a:solidFill>
              <a:prstDash val="sysDash"/>
              <a:headEnd type="triangle" w="med" len="med"/>
              <a:tailEnd type="triangl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sp>
        <p:nvSpPr>
          <p:cNvPr id="48" name="燕尾形 47"/>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9684813" y="38513"/>
            <a:ext cx="1012386"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auto">
          <a:xfrm>
            <a:off x="10648600" y="38513"/>
            <a:ext cx="1102394"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168294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839931"/>
          </a:xfrm>
        </p:spPr>
        <p:txBody>
          <a:bodyPr/>
          <a:lstStyle/>
          <a:p>
            <a:pPr marL="0" indent="0">
              <a:buNone/>
            </a:pPr>
            <a:r>
              <a:rPr lang="en-US" sz="2000" dirty="0" smtClean="0">
                <a:sym typeface="Huawei Sans" panose="020C0503030203020204" pitchFamily="34" charset="0"/>
              </a:rPr>
              <a:t>IS-IS automatically determines the default network type of an interface based on the data link layer encapsulation type of the interface. IS-IS supports the following network types:</a:t>
            </a:r>
            <a:endParaRPr lang="en-US" altLang="zh-CN" sz="2000" dirty="0" smtClean="0">
              <a:sym typeface="Huawei Sans" panose="020C0503030203020204" pitchFamily="34" charset="0"/>
            </a:endParaRPr>
          </a:p>
          <a:p>
            <a:pPr lvl="1"/>
            <a:r>
              <a:rPr lang="en-US" sz="1800" dirty="0" smtClean="0">
                <a:sym typeface="Huawei Sans" panose="020C0503030203020204" pitchFamily="34" charset="0"/>
              </a:rPr>
              <a:t>Broadcast: such as Ethernet.</a:t>
            </a:r>
          </a:p>
          <a:p>
            <a:pPr lvl="1"/>
            <a:r>
              <a:rPr lang="en-US" sz="1800" dirty="0" smtClean="0">
                <a:sym typeface="Huawei Sans" panose="020C0503030203020204" pitchFamily="34" charset="0"/>
              </a:rPr>
              <a:t>Point-to-point (P2P): such as PPP and HDLC</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Network Types Supported by IS-IS</a:t>
            </a:r>
            <a:endParaRPr lang="en-US" altLang="zh-CN" dirty="0">
              <a:sym typeface="Huawei Sans" panose="020C0503030203020204" pitchFamily="34" charset="0"/>
            </a:endParaRPr>
          </a:p>
        </p:txBody>
      </p:sp>
      <p:grpSp>
        <p:nvGrpSpPr>
          <p:cNvPr id="30" name="组合 29"/>
          <p:cNvGrpSpPr/>
          <p:nvPr/>
        </p:nvGrpSpPr>
        <p:grpSpPr bwMode="gray">
          <a:xfrm>
            <a:off x="2130723" y="3224407"/>
            <a:ext cx="2230403" cy="2167450"/>
            <a:chOff x="2130723" y="3147133"/>
            <a:chExt cx="2230403" cy="2167450"/>
          </a:xfrm>
        </p:grpSpPr>
        <p:grpSp>
          <p:nvGrpSpPr>
            <p:cNvPr id="25" name="组合 24"/>
            <p:cNvGrpSpPr/>
            <p:nvPr/>
          </p:nvGrpSpPr>
          <p:grpSpPr bwMode="gray">
            <a:xfrm>
              <a:off x="2130723" y="3147133"/>
              <a:ext cx="2230403" cy="2167450"/>
              <a:chOff x="2130723" y="3147133"/>
              <a:chExt cx="2230403" cy="2167450"/>
            </a:xfrm>
          </p:grpSpPr>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915775" y="3147133"/>
                <a:ext cx="628652" cy="514351"/>
              </a:xfrm>
              <a:prstGeom prst="rect">
                <a:avLst/>
              </a:prstGeom>
              <a:noFill/>
            </p:spPr>
          </p:pic>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732474" y="4800231"/>
                <a:ext cx="628652" cy="514351"/>
              </a:xfrm>
              <a:prstGeom prst="rect">
                <a:avLst/>
              </a:prstGeom>
              <a:noFill/>
            </p:spPr>
          </p:pic>
          <p:pic>
            <p:nvPicPr>
              <p:cNvPr id="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130723" y="4800232"/>
                <a:ext cx="628652" cy="514351"/>
              </a:xfrm>
              <a:prstGeom prst="rect">
                <a:avLst/>
              </a:prstGeom>
              <a:noFill/>
            </p:spPr>
          </p:pic>
          <p:cxnSp>
            <p:nvCxnSpPr>
              <p:cNvPr id="11" name="直接连接符 10"/>
              <p:cNvCxnSpPr>
                <a:stCxn id="14" idx="3"/>
                <a:endCxn id="9" idx="0"/>
              </p:cNvCxnSpPr>
              <p:nvPr/>
            </p:nvCxnSpPr>
            <p:spPr bwMode="gray">
              <a:xfrm>
                <a:off x="3500101" y="4350445"/>
                <a:ext cx="546699" cy="449786"/>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12" name="直接连接符 11"/>
              <p:cNvCxnSpPr>
                <a:stCxn id="8" idx="2"/>
                <a:endCxn id="14" idx="0"/>
              </p:cNvCxnSpPr>
              <p:nvPr/>
            </p:nvCxnSpPr>
            <p:spPr bwMode="gray">
              <a:xfrm>
                <a:off x="3230101" y="3661484"/>
                <a:ext cx="0" cy="468052"/>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13" name="直接连接符 12"/>
              <p:cNvCxnSpPr>
                <a:stCxn id="14" idx="1"/>
                <a:endCxn id="10" idx="0"/>
              </p:cNvCxnSpPr>
              <p:nvPr/>
            </p:nvCxnSpPr>
            <p:spPr bwMode="gray">
              <a:xfrm flipH="1">
                <a:off x="2445049" y="4350445"/>
                <a:ext cx="515052" cy="449787"/>
              </a:xfrm>
              <a:prstGeom prst="line">
                <a:avLst/>
              </a:prstGeom>
              <a:ln w="28575">
                <a:prstDash val="solid"/>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pic>
            <p:nvPicPr>
              <p:cNvPr id="14" name="图片 13" descr="通用交换机.png"/>
              <p:cNvPicPr>
                <a:picLocks noChangeAspect="1"/>
              </p:cNvPicPr>
              <p:nvPr/>
            </p:nvPicPr>
            <p:blipFill>
              <a:blip r:embed="rId4" cstate="print"/>
              <a:stretch>
                <a:fillRect/>
              </a:stretch>
            </p:blipFill>
            <p:spPr bwMode="gray">
              <a:xfrm>
                <a:off x="2960101" y="4129536"/>
                <a:ext cx="540000" cy="441818"/>
              </a:xfrm>
              <a:prstGeom prst="rect">
                <a:avLst/>
              </a:prstGeom>
            </p:spPr>
          </p:pic>
        </p:grpSp>
        <p:sp>
          <p:nvSpPr>
            <p:cNvPr id="27" name="流程图: 联系 26"/>
            <p:cNvSpPr/>
            <p:nvPr/>
          </p:nvSpPr>
          <p:spPr bwMode="gray">
            <a:xfrm>
              <a:off x="3162163" y="3573248"/>
              <a:ext cx="135875" cy="143090"/>
            </a:xfrm>
            <a:prstGeom prst="flowChartConnector">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9" name="组合 28"/>
          <p:cNvGrpSpPr/>
          <p:nvPr/>
        </p:nvGrpSpPr>
        <p:grpSpPr bwMode="gray">
          <a:xfrm>
            <a:off x="8621250" y="3224407"/>
            <a:ext cx="628652" cy="2167449"/>
            <a:chOff x="8621250" y="3147133"/>
            <a:chExt cx="628652" cy="2167449"/>
          </a:xfrm>
        </p:grpSpPr>
        <p:grpSp>
          <p:nvGrpSpPr>
            <p:cNvPr id="26" name="组合 25"/>
            <p:cNvGrpSpPr/>
            <p:nvPr/>
          </p:nvGrpSpPr>
          <p:grpSpPr bwMode="gray">
            <a:xfrm>
              <a:off x="8621250" y="3147133"/>
              <a:ext cx="628652" cy="2167449"/>
              <a:chOff x="8621250" y="3147133"/>
              <a:chExt cx="628652" cy="2167449"/>
            </a:xfrm>
          </p:grpSpPr>
          <p:pic>
            <p:nvPicPr>
              <p:cNvPr id="1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621250" y="3147133"/>
                <a:ext cx="628652" cy="514351"/>
              </a:xfrm>
              <a:prstGeom prst="rect">
                <a:avLst/>
              </a:prstGeom>
              <a:noFill/>
            </p:spPr>
          </p:pic>
          <p:pic>
            <p:nvPicPr>
              <p:cNvPr id="1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621250" y="4800231"/>
                <a:ext cx="628652" cy="514351"/>
              </a:xfrm>
              <a:prstGeom prst="rect">
                <a:avLst/>
              </a:prstGeom>
              <a:noFill/>
            </p:spPr>
          </p:pic>
          <p:cxnSp>
            <p:nvCxnSpPr>
              <p:cNvPr id="21" name="直接连接符 20"/>
              <p:cNvCxnSpPr>
                <a:stCxn id="17" idx="2"/>
                <a:endCxn id="18" idx="0"/>
              </p:cNvCxnSpPr>
              <p:nvPr/>
            </p:nvCxnSpPr>
            <p:spPr bwMode="gray">
              <a:xfrm>
                <a:off x="8935576" y="3661484"/>
                <a:ext cx="0" cy="1138747"/>
              </a:xfrm>
              <a:prstGeom prst="line">
                <a:avLst/>
              </a:prstGeom>
              <a:ln w="28575">
                <a:prstDash val="dash"/>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grpSp>
        <p:sp>
          <p:nvSpPr>
            <p:cNvPr id="28" name="流程图: 联系 27"/>
            <p:cNvSpPr/>
            <p:nvPr/>
          </p:nvSpPr>
          <p:spPr bwMode="gray">
            <a:xfrm>
              <a:off x="8867638" y="3603119"/>
              <a:ext cx="135875" cy="143090"/>
            </a:xfrm>
            <a:prstGeom prst="flowChartConnector">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1" name="直接连接符 30"/>
          <p:cNvCxnSpPr/>
          <p:nvPr/>
        </p:nvCxnSpPr>
        <p:spPr bwMode="gray">
          <a:xfrm>
            <a:off x="3500101" y="3803507"/>
            <a:ext cx="847725" cy="0"/>
          </a:xfrm>
          <a:prstGeom prst="line">
            <a:avLst/>
          </a:prstGeom>
          <a:ln w="38100">
            <a:solidFill>
              <a:srgbClr val="EC7061"/>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32" name="文本框 31"/>
          <p:cNvSpPr txBox="1"/>
          <p:nvPr/>
        </p:nvSpPr>
        <p:spPr bwMode="gray">
          <a:xfrm>
            <a:off x="4361126" y="3634230"/>
            <a:ext cx="1156086" cy="338554"/>
          </a:xfrm>
          <a:prstGeom prst="rect">
            <a:avLst/>
          </a:prstGeom>
          <a:noFill/>
        </p:spPr>
        <p:txBody>
          <a:bodyPr wrap="none" rtlCol="0">
            <a:spAutoFit/>
          </a:bodyPr>
          <a:lstStyle/>
          <a:p>
            <a:pP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Broadcast</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2335507" y="3697382"/>
            <a:ext cx="907621"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 0/0/0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p:nvPr/>
        </p:nvCxnSpPr>
        <p:spPr bwMode="gray">
          <a:xfrm>
            <a:off x="9154967" y="3793612"/>
            <a:ext cx="847725" cy="0"/>
          </a:xfrm>
          <a:prstGeom prst="line">
            <a:avLst/>
          </a:prstGeom>
          <a:ln w="38100">
            <a:solidFill>
              <a:srgbClr val="EC7061"/>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40" name="文本框 39"/>
          <p:cNvSpPr txBox="1"/>
          <p:nvPr/>
        </p:nvSpPr>
        <p:spPr bwMode="gray">
          <a:xfrm>
            <a:off x="10015992" y="3624335"/>
            <a:ext cx="550151" cy="338554"/>
          </a:xfrm>
          <a:prstGeom prst="rect">
            <a:avLst/>
          </a:prstGeom>
          <a:noFill/>
        </p:spPr>
        <p:txBody>
          <a:bodyPr wrap="none" rtlCol="0">
            <a:spAutoFit/>
          </a:bodyPr>
          <a:lstStyle/>
          <a:p>
            <a:pP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P2P</a:t>
            </a:r>
            <a:endPar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7787029" y="3738758"/>
            <a:ext cx="1135247" cy="800219"/>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Serial 1/0/0</a:t>
            </a: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auto">
          <a:xfrm>
            <a:off x="9684813" y="38513"/>
            <a:ext cx="1012386"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10648600" y="38513"/>
            <a:ext cx="1102394"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684924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28"/>
          <p:cNvSpPr/>
          <p:nvPr/>
        </p:nvSpPr>
        <p:spPr bwMode="gray">
          <a:xfrm>
            <a:off x="5626084" y="3750106"/>
            <a:ext cx="6129446" cy="1649754"/>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8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a:xfrm>
            <a:off x="451877" y="1242453"/>
            <a:ext cx="11306175" cy="2017200"/>
          </a:xfrm>
        </p:spPr>
        <p:txBody>
          <a:bodyPr/>
          <a:lstStyle/>
          <a:p>
            <a:r>
              <a:rPr lang="en-US" sz="1400" dirty="0" smtClean="0">
                <a:sym typeface="Huawei Sans" panose="020C0503030203020204" pitchFamily="34" charset="0"/>
              </a:rPr>
              <a:t>IS-IS uses the cost as the route metric. A smaller cost indicates a better path. The cost of an IS-IS link is related to an interface of the device. Similar to OSPF, each IS-IS-enabled interface maintains the interface cost. Unlike OSPF, the cost of an IS-IS-enabled interface is not related to the interface bandwidth by default. In actual deployment, IS-IS can adjust the cost based on the interface bandwidth. The default cost is 10 regardless of the interface bandwidth.</a:t>
            </a:r>
            <a:endParaRPr lang="en-US" altLang="zh-CN" sz="1400" dirty="0" smtClean="0">
              <a:sym typeface="Huawei Sans" panose="020C0503030203020204" pitchFamily="34" charset="0"/>
            </a:endParaRPr>
          </a:p>
          <a:p>
            <a:r>
              <a:rPr lang="en-US" sz="1400" dirty="0" smtClean="0">
                <a:sym typeface="Huawei Sans" panose="020C0503030203020204" pitchFamily="34" charset="0"/>
              </a:rPr>
              <a:t>The cost of an IS-IS path is the sum of the costs of all links from the local router to the destination network segment.</a:t>
            </a:r>
            <a:endParaRPr lang="en-US" altLang="zh-CN" sz="1400" dirty="0" smtClean="0">
              <a:sym typeface="Huawei Sans" panose="020C0503030203020204" pitchFamily="34" charset="0"/>
            </a:endParaRPr>
          </a:p>
          <a:p>
            <a:r>
              <a:rPr lang="en-US" sz="1400" dirty="0" smtClean="0">
                <a:sym typeface="Huawei Sans" panose="020C0503030203020204" pitchFamily="34" charset="0"/>
              </a:rPr>
              <a:t>The costs of IS-IS interfaces can be determined in the following modes (in descending order of priority):</a:t>
            </a:r>
          </a:p>
        </p:txBody>
      </p:sp>
      <p:sp>
        <p:nvSpPr>
          <p:cNvPr id="2" name="标题 1"/>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IS-IS Cost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占位符 2"/>
          <p:cNvSpPr>
            <a:spLocks noGrp="1"/>
          </p:cNvSpPr>
          <p:nvPr>
            <p:ph type="body" sz="quarter" idx="4294967295"/>
          </p:nvPr>
        </p:nvSpPr>
        <p:spPr>
          <a:xfrm>
            <a:off x="475260" y="3293467"/>
            <a:ext cx="5150824" cy="1764381"/>
          </a:xfrm>
        </p:spPr>
        <p:txBody>
          <a:bodyPr/>
          <a:lstStyle/>
          <a:p>
            <a:pPr marL="625475" lvl="1" indent="-307975"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Interface cost: configured for a specified interface.</a:t>
            </a:r>
          </a:p>
          <a:p>
            <a:pPr marL="625475" lvl="1" indent="-307975"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Global cost: configured for all interfaces.</a:t>
            </a:r>
          </a:p>
          <a:p>
            <a:pPr marL="625475" lvl="1" indent="-307975"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Automatically calculated cost: automatically calculated based on the interface bandwidth.</a:t>
            </a:r>
          </a:p>
        </p:txBody>
      </p:sp>
      <p:grpSp>
        <p:nvGrpSpPr>
          <p:cNvPr id="10" name="组合 9">
            <a:extLst>
              <a:ext uri="{FF2B5EF4-FFF2-40B4-BE49-F238E27FC236}">
                <a16:creationId xmlns:a16="http://schemas.microsoft.com/office/drawing/2014/main" xmlns="" id="{AFA6BCE2-3AED-481C-ABFE-CCFF260F8DF0}"/>
              </a:ext>
            </a:extLst>
          </p:cNvPr>
          <p:cNvGrpSpPr/>
          <p:nvPr/>
        </p:nvGrpSpPr>
        <p:grpSpPr bwMode="gray">
          <a:xfrm>
            <a:off x="6162531" y="3766803"/>
            <a:ext cx="4602514" cy="1571502"/>
            <a:chOff x="6351720" y="4172787"/>
            <a:chExt cx="4602514" cy="1571502"/>
          </a:xfrm>
        </p:grpSpPr>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3658" y="4898558"/>
              <a:ext cx="540000" cy="442800"/>
            </a:xfrm>
            <a:prstGeom prst="rect">
              <a:avLst/>
            </a:prstGeom>
          </p:spPr>
        </p:pic>
        <p:cxnSp>
          <p:nvCxnSpPr>
            <p:cNvPr id="12" name="直接连接符 11"/>
            <p:cNvCxnSpPr>
              <a:stCxn id="11" idx="3"/>
              <a:endCxn id="13" idx="1"/>
            </p:cNvCxnSpPr>
            <p:nvPr/>
          </p:nvCxnSpPr>
          <p:spPr bwMode="gray">
            <a:xfrm>
              <a:off x="9053658" y="5119958"/>
              <a:ext cx="13605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14234" y="4898558"/>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13082" y="4898558"/>
              <a:ext cx="540000" cy="442800"/>
            </a:xfrm>
            <a:prstGeom prst="rect">
              <a:avLst/>
            </a:prstGeom>
          </p:spPr>
        </p:pic>
        <p:cxnSp>
          <p:nvCxnSpPr>
            <p:cNvPr id="15" name="直接连接符 14"/>
            <p:cNvCxnSpPr>
              <a:stCxn id="14" idx="3"/>
              <a:endCxn id="11" idx="1"/>
            </p:cNvCxnSpPr>
            <p:nvPr/>
          </p:nvCxnSpPr>
          <p:spPr bwMode="gray">
            <a:xfrm>
              <a:off x="7153082" y="5119958"/>
              <a:ext cx="13605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0"/>
            </p:cNvCxnSpPr>
            <p:nvPr/>
          </p:nvCxnSpPr>
          <p:spPr bwMode="gray">
            <a:xfrm flipV="1">
              <a:off x="6883082" y="4740865"/>
              <a:ext cx="0" cy="1576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flipH="1">
              <a:off x="6613082" y="4727066"/>
              <a:ext cx="54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gray">
            <a:xfrm>
              <a:off x="7505995" y="5103220"/>
              <a:ext cx="949879"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9417962" y="5103220"/>
              <a:ext cx="949879"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6351720" y="4172787"/>
              <a:ext cx="1213776"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6613082" y="5467290"/>
              <a:ext cx="540000" cy="276999"/>
            </a:xfrm>
            <a:prstGeom prst="rect">
              <a:avLst/>
            </a:prstGeom>
            <a:noFill/>
          </p:spPr>
          <p:txBody>
            <a:bodyPr wrap="squar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8501244" y="5467290"/>
              <a:ext cx="540000" cy="276999"/>
            </a:xfrm>
            <a:prstGeom prst="rect">
              <a:avLst/>
            </a:prstGeom>
            <a:noFill/>
          </p:spPr>
          <p:txBody>
            <a:bodyPr wrap="squar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10414234" y="5467290"/>
              <a:ext cx="540000" cy="276999"/>
            </a:xfrm>
            <a:prstGeom prst="rect">
              <a:avLst/>
            </a:prstGeom>
            <a:noFill/>
          </p:spPr>
          <p:txBody>
            <a:bodyPr wrap="squar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9417962" y="4841604"/>
              <a:ext cx="949879"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7505995" y="4841604"/>
              <a:ext cx="949879"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8347218" y="4231774"/>
              <a:ext cx="949879"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49.0001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 name="直接箭头连接符 4"/>
          <p:cNvCxnSpPr/>
          <p:nvPr/>
        </p:nvCxnSpPr>
        <p:spPr bwMode="gray">
          <a:xfrm flipH="1">
            <a:off x="9088530" y="4435424"/>
            <a:ext cx="933450"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flipH="1">
            <a:off x="7177456" y="4435424"/>
            <a:ext cx="933450"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5626084" y="5606816"/>
            <a:ext cx="6131968" cy="523220"/>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As shown in the figure, IS-IS runs on the entire network. The cost of the route from R3 to 10.0.1.1/32 is 20 (10 + 10 + 0).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9684813" y="38513"/>
            <a:ext cx="1012386"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10648600" y="38513"/>
            <a:ext cx="1102394"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959816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703911"/>
          </a:xfrm>
        </p:spPr>
        <p:txBody>
          <a:bodyPr/>
          <a:lstStyle/>
          <a:p>
            <a:r>
              <a:rPr lang="en-US" altLang="zh-CN" sz="1800" dirty="0" smtClean="0">
                <a:sym typeface="Huawei Sans" panose="020C0503030203020204" pitchFamily="34" charset="0"/>
              </a:rPr>
              <a:t>IS-IS packets are encapsulated in frames at the data link layer.</a:t>
            </a:r>
          </a:p>
          <a:p>
            <a:r>
              <a:rPr lang="en-US" altLang="zh-CN" sz="1800" dirty="0" smtClean="0">
                <a:sym typeface="Huawei Sans" panose="020C0503030203020204" pitchFamily="34" charset="0"/>
              </a:rPr>
              <a:t>A protocol data unit (PDU) consists of an IS-IS header and variable length fields.</a:t>
            </a:r>
          </a:p>
          <a:p>
            <a:r>
              <a:rPr lang="en-US" altLang="zh-CN" sz="1800" dirty="0" smtClean="0">
                <a:sym typeface="Huawei Sans" panose="020C0503030203020204" pitchFamily="34" charset="0"/>
              </a:rPr>
              <a:t>The IS-IS header can be further classified into the common header and specific header. For all PDUs, the common headers are the same, but the dedicated headers vary according to the PDU type.</a:t>
            </a:r>
          </a:p>
          <a:p>
            <a:endParaRPr lang="en-US" altLang="zh-CN" sz="1800" dirty="0" smtClean="0">
              <a:sym typeface="Huawei Sans" panose="020C0503030203020204" pitchFamily="34" charset="0"/>
            </a:endParaRPr>
          </a:p>
          <a:p>
            <a:endParaRPr lang="zh-CN" altLang="en-US"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IS-IS Packet Format</a:t>
            </a:r>
            <a:endParaRPr lang="en-US" altLang="zh-CN" dirty="0">
              <a:sym typeface="Huawei Sans" panose="020C0503030203020204" pitchFamily="34" charset="0"/>
            </a:endParaRPr>
          </a:p>
        </p:txBody>
      </p:sp>
      <p:graphicFrame>
        <p:nvGraphicFramePr>
          <p:cNvPr id="20" name="表格 19"/>
          <p:cNvGraphicFramePr>
            <a:graphicFrameLocks noGrp="1"/>
          </p:cNvGraphicFramePr>
          <p:nvPr>
            <p:extLst>
              <p:ext uri="{D42A27DB-BD31-4B8C-83A1-F6EECF244321}">
                <p14:modId xmlns:p14="http://schemas.microsoft.com/office/powerpoint/2010/main" val="2137084025"/>
              </p:ext>
            </p:extLst>
          </p:nvPr>
        </p:nvGraphicFramePr>
        <p:xfrm>
          <a:off x="821358" y="3107808"/>
          <a:ext cx="1248798" cy="3042732"/>
        </p:xfrm>
        <a:graphic>
          <a:graphicData uri="http://schemas.openxmlformats.org/drawingml/2006/table">
            <a:tbl>
              <a:tblPr>
                <a:tableStyleId>{72833802-FEF1-4C79-8D5D-14CF1EAF98D9}</a:tableStyleId>
              </a:tblPr>
              <a:tblGrid>
                <a:gridCol w="1248798"/>
              </a:tblGrid>
              <a:tr h="760683">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Payload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760683">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Variable Length Fields (TLV) </a:t>
                      </a:r>
                      <a:endParaRPr lang="en-US" altLang="zh-CN" sz="12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760683">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IS-IS Header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760683">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Data Link Header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graphicFrame>
        <p:nvGraphicFramePr>
          <p:cNvPr id="22" name="表格 21"/>
          <p:cNvGraphicFramePr>
            <a:graphicFrameLocks noGrp="1"/>
          </p:cNvGraphicFramePr>
          <p:nvPr>
            <p:extLst>
              <p:ext uri="{D42A27DB-BD31-4B8C-83A1-F6EECF244321}">
                <p14:modId xmlns:p14="http://schemas.microsoft.com/office/powerpoint/2010/main" val="4196450389"/>
              </p:ext>
            </p:extLst>
          </p:nvPr>
        </p:nvGraphicFramePr>
        <p:xfrm>
          <a:off x="3186906" y="4698009"/>
          <a:ext cx="2860968" cy="1028720"/>
        </p:xfrm>
        <a:graphic>
          <a:graphicData uri="http://schemas.openxmlformats.org/drawingml/2006/table">
            <a:tbl>
              <a:tblPr>
                <a:tableStyleId>{72833802-FEF1-4C79-8D5D-14CF1EAF98D9}</a:tableStyleId>
              </a:tblPr>
              <a:tblGrid>
                <a:gridCol w="2860968"/>
              </a:tblGrid>
              <a:tr h="514360">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PDU Specific Header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514360">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PDU Common Header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bl>
          </a:graphicData>
        </a:graphic>
      </p:graphicFrame>
      <p:graphicFrame>
        <p:nvGraphicFramePr>
          <p:cNvPr id="26" name="表格 25"/>
          <p:cNvGraphicFramePr>
            <a:graphicFrameLocks noGrp="1"/>
          </p:cNvGraphicFramePr>
          <p:nvPr>
            <p:extLst>
              <p:ext uri="{D42A27DB-BD31-4B8C-83A1-F6EECF244321}">
                <p14:modId xmlns:p14="http://schemas.microsoft.com/office/powerpoint/2010/main" val="2620952639"/>
              </p:ext>
            </p:extLst>
          </p:nvPr>
        </p:nvGraphicFramePr>
        <p:xfrm>
          <a:off x="3186906" y="3554539"/>
          <a:ext cx="2860968" cy="971281"/>
        </p:xfrm>
        <a:graphic>
          <a:graphicData uri="http://schemas.openxmlformats.org/drawingml/2006/table">
            <a:tbl>
              <a:tblPr firstRow="1" bandRow="1"/>
              <a:tblGrid>
                <a:gridCol w="509022"/>
                <a:gridCol w="501749"/>
                <a:gridCol w="470389"/>
                <a:gridCol w="1379808"/>
              </a:tblGrid>
              <a:tr h="310810">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45961">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Length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14510">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Value</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27" name="梯形 26"/>
          <p:cNvSpPr/>
          <p:nvPr/>
        </p:nvSpPr>
        <p:spPr bwMode="ltGray">
          <a:xfrm rot="16200000">
            <a:off x="2087514" y="3552002"/>
            <a:ext cx="1058571" cy="1076769"/>
          </a:xfrm>
          <a:custGeom>
            <a:avLst/>
            <a:gdLst>
              <a:gd name="connsiteX0" fmla="*/ 0 w 1267119"/>
              <a:gd name="connsiteY0" fmla="*/ 1006590 h 1006590"/>
              <a:gd name="connsiteX1" fmla="*/ 360842 w 1267119"/>
              <a:gd name="connsiteY1" fmla="*/ 0 h 1006590"/>
              <a:gd name="connsiteX2" fmla="*/ 906277 w 1267119"/>
              <a:gd name="connsiteY2" fmla="*/ 0 h 1006590"/>
              <a:gd name="connsiteX3" fmla="*/ 1267119 w 1267119"/>
              <a:gd name="connsiteY3" fmla="*/ 1006590 h 1006590"/>
              <a:gd name="connsiteX4" fmla="*/ 0 w 1267119"/>
              <a:gd name="connsiteY4" fmla="*/ 1006590 h 1006590"/>
              <a:gd name="connsiteX0" fmla="*/ 0 w 1267119"/>
              <a:gd name="connsiteY0" fmla="*/ 1038672 h 1038672"/>
              <a:gd name="connsiteX1" fmla="*/ 184379 w 1267119"/>
              <a:gd name="connsiteY1" fmla="*/ 0 h 1038672"/>
              <a:gd name="connsiteX2" fmla="*/ 906277 w 1267119"/>
              <a:gd name="connsiteY2" fmla="*/ 32082 h 1038672"/>
              <a:gd name="connsiteX3" fmla="*/ 1267119 w 1267119"/>
              <a:gd name="connsiteY3" fmla="*/ 1038672 h 1038672"/>
              <a:gd name="connsiteX4" fmla="*/ 0 w 1267119"/>
              <a:gd name="connsiteY4" fmla="*/ 1038672 h 1038672"/>
              <a:gd name="connsiteX0" fmla="*/ 0 w 1267119"/>
              <a:gd name="connsiteY0" fmla="*/ 1070758 h 1070758"/>
              <a:gd name="connsiteX1" fmla="*/ 184379 w 1267119"/>
              <a:gd name="connsiteY1" fmla="*/ 32086 h 1070758"/>
              <a:gd name="connsiteX2" fmla="*/ 986484 w 1267119"/>
              <a:gd name="connsiteY2" fmla="*/ 0 h 1070758"/>
              <a:gd name="connsiteX3" fmla="*/ 1267119 w 1267119"/>
              <a:gd name="connsiteY3" fmla="*/ 1070758 h 1070758"/>
              <a:gd name="connsiteX4" fmla="*/ 0 w 1267119"/>
              <a:gd name="connsiteY4" fmla="*/ 1070758 h 1070758"/>
              <a:gd name="connsiteX0" fmla="*/ 0 w 1170863"/>
              <a:gd name="connsiteY0" fmla="*/ 1070758 h 1070761"/>
              <a:gd name="connsiteX1" fmla="*/ 184379 w 1170863"/>
              <a:gd name="connsiteY1" fmla="*/ 32086 h 1070761"/>
              <a:gd name="connsiteX2" fmla="*/ 986484 w 1170863"/>
              <a:gd name="connsiteY2" fmla="*/ 0 h 1070761"/>
              <a:gd name="connsiteX3" fmla="*/ 1170863 w 1170863"/>
              <a:gd name="connsiteY3" fmla="*/ 1070761 h 1070761"/>
              <a:gd name="connsiteX4" fmla="*/ 0 w 1170863"/>
              <a:gd name="connsiteY4" fmla="*/ 1070758 h 1070761"/>
              <a:gd name="connsiteX0" fmla="*/ 0 w 1010442"/>
              <a:gd name="connsiteY0" fmla="*/ 1086801 h 1086801"/>
              <a:gd name="connsiteX1" fmla="*/ 23958 w 1010442"/>
              <a:gd name="connsiteY1" fmla="*/ 32086 h 1086801"/>
              <a:gd name="connsiteX2" fmla="*/ 826063 w 1010442"/>
              <a:gd name="connsiteY2" fmla="*/ 0 h 1086801"/>
              <a:gd name="connsiteX3" fmla="*/ 1010442 w 1010442"/>
              <a:gd name="connsiteY3" fmla="*/ 1070761 h 1086801"/>
              <a:gd name="connsiteX4" fmla="*/ 0 w 1010442"/>
              <a:gd name="connsiteY4" fmla="*/ 1086801 h 1086801"/>
              <a:gd name="connsiteX0" fmla="*/ 0 w 1058571"/>
              <a:gd name="connsiteY0" fmla="*/ 1070760 h 1070761"/>
              <a:gd name="connsiteX1" fmla="*/ 72087 w 1058571"/>
              <a:gd name="connsiteY1" fmla="*/ 32086 h 1070761"/>
              <a:gd name="connsiteX2" fmla="*/ 874192 w 1058571"/>
              <a:gd name="connsiteY2" fmla="*/ 0 h 1070761"/>
              <a:gd name="connsiteX3" fmla="*/ 1058571 w 1058571"/>
              <a:gd name="connsiteY3" fmla="*/ 1070761 h 1070761"/>
              <a:gd name="connsiteX4" fmla="*/ 0 w 1058571"/>
              <a:gd name="connsiteY4" fmla="*/ 1070760 h 1070761"/>
              <a:gd name="connsiteX0" fmla="*/ 0 w 1058571"/>
              <a:gd name="connsiteY0" fmla="*/ 1080285 h 1080286"/>
              <a:gd name="connsiteX1" fmla="*/ 72087 w 1058571"/>
              <a:gd name="connsiteY1" fmla="*/ 41611 h 1080286"/>
              <a:gd name="connsiteX2" fmla="*/ 855142 w 1058571"/>
              <a:gd name="connsiteY2" fmla="*/ 0 h 1080286"/>
              <a:gd name="connsiteX3" fmla="*/ 1058571 w 1058571"/>
              <a:gd name="connsiteY3" fmla="*/ 1080286 h 1080286"/>
              <a:gd name="connsiteX4" fmla="*/ 0 w 1058571"/>
              <a:gd name="connsiteY4" fmla="*/ 1080285 h 1080286"/>
              <a:gd name="connsiteX0" fmla="*/ 0 w 1058571"/>
              <a:gd name="connsiteY0" fmla="*/ 1080285 h 1080286"/>
              <a:gd name="connsiteX1" fmla="*/ 91137 w 1058571"/>
              <a:gd name="connsiteY1" fmla="*/ 3514 h 1080286"/>
              <a:gd name="connsiteX2" fmla="*/ 855142 w 1058571"/>
              <a:gd name="connsiteY2" fmla="*/ 0 h 1080286"/>
              <a:gd name="connsiteX3" fmla="*/ 1058571 w 1058571"/>
              <a:gd name="connsiteY3" fmla="*/ 1080286 h 1080286"/>
              <a:gd name="connsiteX4" fmla="*/ 0 w 1058571"/>
              <a:gd name="connsiteY4" fmla="*/ 1080285 h 1080286"/>
              <a:gd name="connsiteX0" fmla="*/ 0 w 1058571"/>
              <a:gd name="connsiteY0" fmla="*/ 1076771 h 1076772"/>
              <a:gd name="connsiteX1" fmla="*/ 91137 w 1058571"/>
              <a:gd name="connsiteY1" fmla="*/ 0 h 1076772"/>
              <a:gd name="connsiteX2" fmla="*/ 731314 w 1058571"/>
              <a:gd name="connsiteY2" fmla="*/ 6011 h 1076772"/>
              <a:gd name="connsiteX3" fmla="*/ 1058571 w 1058571"/>
              <a:gd name="connsiteY3" fmla="*/ 1076772 h 1076772"/>
              <a:gd name="connsiteX4" fmla="*/ 0 w 1058571"/>
              <a:gd name="connsiteY4" fmla="*/ 1076771 h 1076772"/>
              <a:gd name="connsiteX0" fmla="*/ 0 w 1058571"/>
              <a:gd name="connsiteY0" fmla="*/ 1070760 h 1070761"/>
              <a:gd name="connsiteX1" fmla="*/ 262587 w 1058571"/>
              <a:gd name="connsiteY1" fmla="*/ 13042 h 1070761"/>
              <a:gd name="connsiteX2" fmla="*/ 731314 w 1058571"/>
              <a:gd name="connsiteY2" fmla="*/ 0 h 1070761"/>
              <a:gd name="connsiteX3" fmla="*/ 1058571 w 1058571"/>
              <a:gd name="connsiteY3" fmla="*/ 1070761 h 1070761"/>
              <a:gd name="connsiteX4" fmla="*/ 0 w 1058571"/>
              <a:gd name="connsiteY4" fmla="*/ 1070760 h 1070761"/>
              <a:gd name="connsiteX0" fmla="*/ 0 w 1058571"/>
              <a:gd name="connsiteY0" fmla="*/ 1076768 h 1076769"/>
              <a:gd name="connsiteX1" fmla="*/ 253062 w 1058571"/>
              <a:gd name="connsiteY1" fmla="*/ 0 h 1076769"/>
              <a:gd name="connsiteX2" fmla="*/ 731314 w 1058571"/>
              <a:gd name="connsiteY2" fmla="*/ 6008 h 1076769"/>
              <a:gd name="connsiteX3" fmla="*/ 1058571 w 1058571"/>
              <a:gd name="connsiteY3" fmla="*/ 1076769 h 1076769"/>
              <a:gd name="connsiteX4" fmla="*/ 0 w 1058571"/>
              <a:gd name="connsiteY4" fmla="*/ 1076768 h 1076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571" h="1076769">
                <a:moveTo>
                  <a:pt x="0" y="1076768"/>
                </a:moveTo>
                <a:lnTo>
                  <a:pt x="253062" y="0"/>
                </a:lnTo>
                <a:lnTo>
                  <a:pt x="731314" y="6008"/>
                </a:lnTo>
                <a:lnTo>
                  <a:pt x="1058571" y="1076769"/>
                </a:lnTo>
                <a:lnTo>
                  <a:pt x="0" y="1076768"/>
                </a:lnTo>
                <a:close/>
              </a:path>
            </a:pathLst>
          </a:cu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梯形 26"/>
          <p:cNvSpPr/>
          <p:nvPr/>
        </p:nvSpPr>
        <p:spPr bwMode="ltGray">
          <a:xfrm rot="16200000">
            <a:off x="2087514" y="4645265"/>
            <a:ext cx="1058571" cy="1076769"/>
          </a:xfrm>
          <a:custGeom>
            <a:avLst/>
            <a:gdLst>
              <a:gd name="connsiteX0" fmla="*/ 0 w 1267119"/>
              <a:gd name="connsiteY0" fmla="*/ 1006590 h 1006590"/>
              <a:gd name="connsiteX1" fmla="*/ 360842 w 1267119"/>
              <a:gd name="connsiteY1" fmla="*/ 0 h 1006590"/>
              <a:gd name="connsiteX2" fmla="*/ 906277 w 1267119"/>
              <a:gd name="connsiteY2" fmla="*/ 0 h 1006590"/>
              <a:gd name="connsiteX3" fmla="*/ 1267119 w 1267119"/>
              <a:gd name="connsiteY3" fmla="*/ 1006590 h 1006590"/>
              <a:gd name="connsiteX4" fmla="*/ 0 w 1267119"/>
              <a:gd name="connsiteY4" fmla="*/ 1006590 h 1006590"/>
              <a:gd name="connsiteX0" fmla="*/ 0 w 1267119"/>
              <a:gd name="connsiteY0" fmla="*/ 1038672 h 1038672"/>
              <a:gd name="connsiteX1" fmla="*/ 184379 w 1267119"/>
              <a:gd name="connsiteY1" fmla="*/ 0 h 1038672"/>
              <a:gd name="connsiteX2" fmla="*/ 906277 w 1267119"/>
              <a:gd name="connsiteY2" fmla="*/ 32082 h 1038672"/>
              <a:gd name="connsiteX3" fmla="*/ 1267119 w 1267119"/>
              <a:gd name="connsiteY3" fmla="*/ 1038672 h 1038672"/>
              <a:gd name="connsiteX4" fmla="*/ 0 w 1267119"/>
              <a:gd name="connsiteY4" fmla="*/ 1038672 h 1038672"/>
              <a:gd name="connsiteX0" fmla="*/ 0 w 1267119"/>
              <a:gd name="connsiteY0" fmla="*/ 1070758 h 1070758"/>
              <a:gd name="connsiteX1" fmla="*/ 184379 w 1267119"/>
              <a:gd name="connsiteY1" fmla="*/ 32086 h 1070758"/>
              <a:gd name="connsiteX2" fmla="*/ 986484 w 1267119"/>
              <a:gd name="connsiteY2" fmla="*/ 0 h 1070758"/>
              <a:gd name="connsiteX3" fmla="*/ 1267119 w 1267119"/>
              <a:gd name="connsiteY3" fmla="*/ 1070758 h 1070758"/>
              <a:gd name="connsiteX4" fmla="*/ 0 w 1267119"/>
              <a:gd name="connsiteY4" fmla="*/ 1070758 h 1070758"/>
              <a:gd name="connsiteX0" fmla="*/ 0 w 1170863"/>
              <a:gd name="connsiteY0" fmla="*/ 1070758 h 1070761"/>
              <a:gd name="connsiteX1" fmla="*/ 184379 w 1170863"/>
              <a:gd name="connsiteY1" fmla="*/ 32086 h 1070761"/>
              <a:gd name="connsiteX2" fmla="*/ 986484 w 1170863"/>
              <a:gd name="connsiteY2" fmla="*/ 0 h 1070761"/>
              <a:gd name="connsiteX3" fmla="*/ 1170863 w 1170863"/>
              <a:gd name="connsiteY3" fmla="*/ 1070761 h 1070761"/>
              <a:gd name="connsiteX4" fmla="*/ 0 w 1170863"/>
              <a:gd name="connsiteY4" fmla="*/ 1070758 h 1070761"/>
              <a:gd name="connsiteX0" fmla="*/ 0 w 1010442"/>
              <a:gd name="connsiteY0" fmla="*/ 1086801 h 1086801"/>
              <a:gd name="connsiteX1" fmla="*/ 23958 w 1010442"/>
              <a:gd name="connsiteY1" fmla="*/ 32086 h 1086801"/>
              <a:gd name="connsiteX2" fmla="*/ 826063 w 1010442"/>
              <a:gd name="connsiteY2" fmla="*/ 0 h 1086801"/>
              <a:gd name="connsiteX3" fmla="*/ 1010442 w 1010442"/>
              <a:gd name="connsiteY3" fmla="*/ 1070761 h 1086801"/>
              <a:gd name="connsiteX4" fmla="*/ 0 w 1010442"/>
              <a:gd name="connsiteY4" fmla="*/ 1086801 h 1086801"/>
              <a:gd name="connsiteX0" fmla="*/ 0 w 1058571"/>
              <a:gd name="connsiteY0" fmla="*/ 1070760 h 1070761"/>
              <a:gd name="connsiteX1" fmla="*/ 72087 w 1058571"/>
              <a:gd name="connsiteY1" fmla="*/ 32086 h 1070761"/>
              <a:gd name="connsiteX2" fmla="*/ 874192 w 1058571"/>
              <a:gd name="connsiteY2" fmla="*/ 0 h 1070761"/>
              <a:gd name="connsiteX3" fmla="*/ 1058571 w 1058571"/>
              <a:gd name="connsiteY3" fmla="*/ 1070761 h 1070761"/>
              <a:gd name="connsiteX4" fmla="*/ 0 w 1058571"/>
              <a:gd name="connsiteY4" fmla="*/ 1070760 h 1070761"/>
              <a:gd name="connsiteX0" fmla="*/ 0 w 1058571"/>
              <a:gd name="connsiteY0" fmla="*/ 1070760 h 1070761"/>
              <a:gd name="connsiteX1" fmla="*/ 72087 w 1058571"/>
              <a:gd name="connsiteY1" fmla="*/ 32086 h 1070761"/>
              <a:gd name="connsiteX2" fmla="*/ 1002529 w 1058571"/>
              <a:gd name="connsiteY2" fmla="*/ 0 h 1070761"/>
              <a:gd name="connsiteX3" fmla="*/ 1058571 w 1058571"/>
              <a:gd name="connsiteY3" fmla="*/ 1070761 h 1070761"/>
              <a:gd name="connsiteX4" fmla="*/ 0 w 1058571"/>
              <a:gd name="connsiteY4" fmla="*/ 1070760 h 1070761"/>
              <a:gd name="connsiteX0" fmla="*/ 0 w 1058571"/>
              <a:gd name="connsiteY0" fmla="*/ 1070760 h 1070761"/>
              <a:gd name="connsiteX1" fmla="*/ 376887 w 1058571"/>
              <a:gd name="connsiteY1" fmla="*/ 48128 h 1070761"/>
              <a:gd name="connsiteX2" fmla="*/ 1002529 w 1058571"/>
              <a:gd name="connsiteY2" fmla="*/ 0 h 1070761"/>
              <a:gd name="connsiteX3" fmla="*/ 1058571 w 1058571"/>
              <a:gd name="connsiteY3" fmla="*/ 1070761 h 1070761"/>
              <a:gd name="connsiteX4" fmla="*/ 0 w 1058571"/>
              <a:gd name="connsiteY4" fmla="*/ 1070760 h 1070761"/>
              <a:gd name="connsiteX0" fmla="*/ 0 w 1078729"/>
              <a:gd name="connsiteY0" fmla="*/ 1108860 h 1108861"/>
              <a:gd name="connsiteX1" fmla="*/ 376887 w 1078729"/>
              <a:gd name="connsiteY1" fmla="*/ 86228 h 1108861"/>
              <a:gd name="connsiteX2" fmla="*/ 1078729 w 1078729"/>
              <a:gd name="connsiteY2" fmla="*/ 0 h 1108861"/>
              <a:gd name="connsiteX3" fmla="*/ 1058571 w 1078729"/>
              <a:gd name="connsiteY3" fmla="*/ 1108861 h 1108861"/>
              <a:gd name="connsiteX4" fmla="*/ 0 w 1078729"/>
              <a:gd name="connsiteY4" fmla="*/ 1108860 h 1108861"/>
              <a:gd name="connsiteX0" fmla="*/ 0 w 1078729"/>
              <a:gd name="connsiteY0" fmla="*/ 1108860 h 1108861"/>
              <a:gd name="connsiteX1" fmla="*/ 405462 w 1078729"/>
              <a:gd name="connsiteY1" fmla="*/ 29078 h 1108861"/>
              <a:gd name="connsiteX2" fmla="*/ 1078729 w 1078729"/>
              <a:gd name="connsiteY2" fmla="*/ 0 h 1108861"/>
              <a:gd name="connsiteX3" fmla="*/ 1058571 w 1078729"/>
              <a:gd name="connsiteY3" fmla="*/ 1108861 h 1108861"/>
              <a:gd name="connsiteX4" fmla="*/ 0 w 1078729"/>
              <a:gd name="connsiteY4" fmla="*/ 1108860 h 1108861"/>
              <a:gd name="connsiteX0" fmla="*/ 0 w 1058571"/>
              <a:gd name="connsiteY0" fmla="*/ 1089810 h 1089811"/>
              <a:gd name="connsiteX1" fmla="*/ 405462 w 1058571"/>
              <a:gd name="connsiteY1" fmla="*/ 10028 h 1089811"/>
              <a:gd name="connsiteX2" fmla="*/ 993004 w 1058571"/>
              <a:gd name="connsiteY2" fmla="*/ 0 h 1089811"/>
              <a:gd name="connsiteX3" fmla="*/ 1058571 w 1058571"/>
              <a:gd name="connsiteY3" fmla="*/ 1089811 h 1089811"/>
              <a:gd name="connsiteX4" fmla="*/ 0 w 1058571"/>
              <a:gd name="connsiteY4" fmla="*/ 1089810 h 1089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571" h="1089811">
                <a:moveTo>
                  <a:pt x="0" y="1089810"/>
                </a:moveTo>
                <a:lnTo>
                  <a:pt x="405462" y="10028"/>
                </a:lnTo>
                <a:lnTo>
                  <a:pt x="993004" y="0"/>
                </a:lnTo>
                <a:lnTo>
                  <a:pt x="1058571" y="1089811"/>
                </a:lnTo>
                <a:lnTo>
                  <a:pt x="0" y="1089810"/>
                </a:lnTo>
                <a:close/>
              </a:path>
            </a:pathLst>
          </a:cu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梯形 26"/>
          <p:cNvSpPr/>
          <p:nvPr/>
        </p:nvSpPr>
        <p:spPr bwMode="ltGray">
          <a:xfrm rot="16200000">
            <a:off x="5888128" y="3378672"/>
            <a:ext cx="2666235" cy="2352767"/>
          </a:xfrm>
          <a:custGeom>
            <a:avLst/>
            <a:gdLst>
              <a:gd name="connsiteX0" fmla="*/ 0 w 1267119"/>
              <a:gd name="connsiteY0" fmla="*/ 1006590 h 1006590"/>
              <a:gd name="connsiteX1" fmla="*/ 360842 w 1267119"/>
              <a:gd name="connsiteY1" fmla="*/ 0 h 1006590"/>
              <a:gd name="connsiteX2" fmla="*/ 906277 w 1267119"/>
              <a:gd name="connsiteY2" fmla="*/ 0 h 1006590"/>
              <a:gd name="connsiteX3" fmla="*/ 1267119 w 1267119"/>
              <a:gd name="connsiteY3" fmla="*/ 1006590 h 1006590"/>
              <a:gd name="connsiteX4" fmla="*/ 0 w 1267119"/>
              <a:gd name="connsiteY4" fmla="*/ 1006590 h 1006590"/>
              <a:gd name="connsiteX0" fmla="*/ 0 w 1267119"/>
              <a:gd name="connsiteY0" fmla="*/ 1038672 h 1038672"/>
              <a:gd name="connsiteX1" fmla="*/ 184379 w 1267119"/>
              <a:gd name="connsiteY1" fmla="*/ 0 h 1038672"/>
              <a:gd name="connsiteX2" fmla="*/ 906277 w 1267119"/>
              <a:gd name="connsiteY2" fmla="*/ 32082 h 1038672"/>
              <a:gd name="connsiteX3" fmla="*/ 1267119 w 1267119"/>
              <a:gd name="connsiteY3" fmla="*/ 1038672 h 1038672"/>
              <a:gd name="connsiteX4" fmla="*/ 0 w 1267119"/>
              <a:gd name="connsiteY4" fmla="*/ 1038672 h 1038672"/>
              <a:gd name="connsiteX0" fmla="*/ 0 w 1267119"/>
              <a:gd name="connsiteY0" fmla="*/ 1070758 h 1070758"/>
              <a:gd name="connsiteX1" fmla="*/ 184379 w 1267119"/>
              <a:gd name="connsiteY1" fmla="*/ 32086 h 1070758"/>
              <a:gd name="connsiteX2" fmla="*/ 986484 w 1267119"/>
              <a:gd name="connsiteY2" fmla="*/ 0 h 1070758"/>
              <a:gd name="connsiteX3" fmla="*/ 1267119 w 1267119"/>
              <a:gd name="connsiteY3" fmla="*/ 1070758 h 1070758"/>
              <a:gd name="connsiteX4" fmla="*/ 0 w 1267119"/>
              <a:gd name="connsiteY4" fmla="*/ 1070758 h 1070758"/>
              <a:gd name="connsiteX0" fmla="*/ 0 w 1170863"/>
              <a:gd name="connsiteY0" fmla="*/ 1070758 h 1070761"/>
              <a:gd name="connsiteX1" fmla="*/ 184379 w 1170863"/>
              <a:gd name="connsiteY1" fmla="*/ 32086 h 1070761"/>
              <a:gd name="connsiteX2" fmla="*/ 986484 w 1170863"/>
              <a:gd name="connsiteY2" fmla="*/ 0 h 1070761"/>
              <a:gd name="connsiteX3" fmla="*/ 1170863 w 1170863"/>
              <a:gd name="connsiteY3" fmla="*/ 1070761 h 1070761"/>
              <a:gd name="connsiteX4" fmla="*/ 0 w 1170863"/>
              <a:gd name="connsiteY4" fmla="*/ 1070758 h 1070761"/>
              <a:gd name="connsiteX0" fmla="*/ 0 w 1010442"/>
              <a:gd name="connsiteY0" fmla="*/ 1086801 h 1086801"/>
              <a:gd name="connsiteX1" fmla="*/ 23958 w 1010442"/>
              <a:gd name="connsiteY1" fmla="*/ 32086 h 1086801"/>
              <a:gd name="connsiteX2" fmla="*/ 826063 w 1010442"/>
              <a:gd name="connsiteY2" fmla="*/ 0 h 1086801"/>
              <a:gd name="connsiteX3" fmla="*/ 1010442 w 1010442"/>
              <a:gd name="connsiteY3" fmla="*/ 1070761 h 1086801"/>
              <a:gd name="connsiteX4" fmla="*/ 0 w 1010442"/>
              <a:gd name="connsiteY4" fmla="*/ 1086801 h 1086801"/>
              <a:gd name="connsiteX0" fmla="*/ 0 w 1058571"/>
              <a:gd name="connsiteY0" fmla="*/ 1070760 h 1070761"/>
              <a:gd name="connsiteX1" fmla="*/ 72087 w 1058571"/>
              <a:gd name="connsiteY1" fmla="*/ 32086 h 1070761"/>
              <a:gd name="connsiteX2" fmla="*/ 874192 w 1058571"/>
              <a:gd name="connsiteY2" fmla="*/ 0 h 1070761"/>
              <a:gd name="connsiteX3" fmla="*/ 1058571 w 1058571"/>
              <a:gd name="connsiteY3" fmla="*/ 1070761 h 1070761"/>
              <a:gd name="connsiteX4" fmla="*/ 0 w 1058571"/>
              <a:gd name="connsiteY4" fmla="*/ 1070760 h 1070761"/>
              <a:gd name="connsiteX0" fmla="*/ 0 w 1058571"/>
              <a:gd name="connsiteY0" fmla="*/ 1070760 h 1070761"/>
              <a:gd name="connsiteX1" fmla="*/ 72087 w 1058571"/>
              <a:gd name="connsiteY1" fmla="*/ 32086 h 1070761"/>
              <a:gd name="connsiteX2" fmla="*/ 1002529 w 1058571"/>
              <a:gd name="connsiteY2" fmla="*/ 0 h 1070761"/>
              <a:gd name="connsiteX3" fmla="*/ 1058571 w 1058571"/>
              <a:gd name="connsiteY3" fmla="*/ 1070761 h 1070761"/>
              <a:gd name="connsiteX4" fmla="*/ 0 w 1058571"/>
              <a:gd name="connsiteY4" fmla="*/ 1070760 h 1070761"/>
              <a:gd name="connsiteX0" fmla="*/ 0 w 1058571"/>
              <a:gd name="connsiteY0" fmla="*/ 1070760 h 1070761"/>
              <a:gd name="connsiteX1" fmla="*/ 376887 w 1058571"/>
              <a:gd name="connsiteY1" fmla="*/ 48128 h 1070761"/>
              <a:gd name="connsiteX2" fmla="*/ 1002529 w 1058571"/>
              <a:gd name="connsiteY2" fmla="*/ 0 h 1070761"/>
              <a:gd name="connsiteX3" fmla="*/ 1058571 w 1058571"/>
              <a:gd name="connsiteY3" fmla="*/ 1070761 h 1070761"/>
              <a:gd name="connsiteX4" fmla="*/ 0 w 1058571"/>
              <a:gd name="connsiteY4" fmla="*/ 1070760 h 1070761"/>
              <a:gd name="connsiteX0" fmla="*/ 0 w 1058571"/>
              <a:gd name="connsiteY0" fmla="*/ 1130886 h 1130887"/>
              <a:gd name="connsiteX1" fmla="*/ 83905 w 1058571"/>
              <a:gd name="connsiteY1" fmla="*/ 0 h 1130887"/>
              <a:gd name="connsiteX2" fmla="*/ 1002529 w 1058571"/>
              <a:gd name="connsiteY2" fmla="*/ 60126 h 1130887"/>
              <a:gd name="connsiteX3" fmla="*/ 1058571 w 1058571"/>
              <a:gd name="connsiteY3" fmla="*/ 1130887 h 1130887"/>
              <a:gd name="connsiteX4" fmla="*/ 0 w 1058571"/>
              <a:gd name="connsiteY4" fmla="*/ 1130886 h 1130887"/>
              <a:gd name="connsiteX0" fmla="*/ 0 w 1058571"/>
              <a:gd name="connsiteY0" fmla="*/ 1130886 h 1130887"/>
              <a:gd name="connsiteX1" fmla="*/ 83905 w 1058571"/>
              <a:gd name="connsiteY1" fmla="*/ 0 h 1130887"/>
              <a:gd name="connsiteX2" fmla="*/ 289182 w 1058571"/>
              <a:gd name="connsiteY2" fmla="*/ 5998 h 1130887"/>
              <a:gd name="connsiteX3" fmla="*/ 1058571 w 1058571"/>
              <a:gd name="connsiteY3" fmla="*/ 1130887 h 1130887"/>
              <a:gd name="connsiteX4" fmla="*/ 0 w 1058571"/>
              <a:gd name="connsiteY4" fmla="*/ 1130886 h 1130887"/>
              <a:gd name="connsiteX0" fmla="*/ 0 w 1058571"/>
              <a:gd name="connsiteY0" fmla="*/ 1134070 h 1134071"/>
              <a:gd name="connsiteX1" fmla="*/ 83905 w 1058571"/>
              <a:gd name="connsiteY1" fmla="*/ 3184 h 1134071"/>
              <a:gd name="connsiteX2" fmla="*/ 251365 w 1058571"/>
              <a:gd name="connsiteY2" fmla="*/ 0 h 1134071"/>
              <a:gd name="connsiteX3" fmla="*/ 1058571 w 1058571"/>
              <a:gd name="connsiteY3" fmla="*/ 1134071 h 1134071"/>
              <a:gd name="connsiteX4" fmla="*/ 0 w 1058571"/>
              <a:gd name="connsiteY4" fmla="*/ 1134070 h 1134071"/>
              <a:gd name="connsiteX0" fmla="*/ 0 w 1058571"/>
              <a:gd name="connsiteY0" fmla="*/ 1134070 h 1134071"/>
              <a:gd name="connsiteX1" fmla="*/ 64997 w 1058571"/>
              <a:gd name="connsiteY1" fmla="*/ 7775 h 1134071"/>
              <a:gd name="connsiteX2" fmla="*/ 251365 w 1058571"/>
              <a:gd name="connsiteY2" fmla="*/ 0 h 1134071"/>
              <a:gd name="connsiteX3" fmla="*/ 1058571 w 1058571"/>
              <a:gd name="connsiteY3" fmla="*/ 1134071 h 1134071"/>
              <a:gd name="connsiteX4" fmla="*/ 0 w 1058571"/>
              <a:gd name="connsiteY4" fmla="*/ 1134070 h 1134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571" h="1134071">
                <a:moveTo>
                  <a:pt x="0" y="1134070"/>
                </a:moveTo>
                <a:lnTo>
                  <a:pt x="64997" y="7775"/>
                </a:lnTo>
                <a:lnTo>
                  <a:pt x="251365" y="0"/>
                </a:lnTo>
                <a:lnTo>
                  <a:pt x="1058571" y="1134071"/>
                </a:lnTo>
                <a:lnTo>
                  <a:pt x="0" y="1134070"/>
                </a:lnTo>
                <a:close/>
              </a:path>
            </a:pathLst>
          </a:cu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5" name="表格 14"/>
          <p:cNvGraphicFramePr>
            <a:graphicFrameLocks noGrp="1"/>
          </p:cNvGraphicFramePr>
          <p:nvPr>
            <p:extLst>
              <p:ext uri="{D42A27DB-BD31-4B8C-83A1-F6EECF244321}">
                <p14:modId xmlns:p14="http://schemas.microsoft.com/office/powerpoint/2010/main" val="1145197515"/>
              </p:ext>
            </p:extLst>
          </p:nvPr>
        </p:nvGraphicFramePr>
        <p:xfrm>
          <a:off x="8437044" y="3221941"/>
          <a:ext cx="3280256" cy="2666232"/>
        </p:xfrm>
        <a:graphic>
          <a:graphicData uri="http://schemas.openxmlformats.org/drawingml/2006/table">
            <a:tbl>
              <a:tblPr firstRow="1" bandRow="1"/>
              <a:tblGrid>
                <a:gridCol w="410032"/>
                <a:gridCol w="410032"/>
                <a:gridCol w="410032"/>
                <a:gridCol w="2050160"/>
              </a:tblGrid>
              <a:tr h="485060">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Intradomain</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Routing Protocol Discriminator</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35074">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PDU Header Length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43052">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Version/Protocol ID Extension</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5184">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System ID Length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3162">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PDU type (5 bits)</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280824">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Version</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80824">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Reserved</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43052">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Max.Areas</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marL="0" marR="0" lvl="0" indent="182563" algn="l"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2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hMerge="1">
                  <a:txBody>
                    <a:bodyPr/>
                    <a:lstStyle/>
                    <a:p>
                      <a:pPr marL="0" marR="0" lvl="0" indent="182563" algn="l"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2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bl>
          </a:graphicData>
        </a:graphic>
      </p:graphicFrame>
      <p:sp>
        <p:nvSpPr>
          <p:cNvPr id="16" name="燕尾形 15"/>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auto">
          <a:xfrm>
            <a:off x="9684813" y="38513"/>
            <a:ext cx="1012386"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auto">
          <a:xfrm>
            <a:off x="10648600" y="38513"/>
            <a:ext cx="1102394"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3247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Description of the PDU Common Header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1809065" y="5112740"/>
            <a:ext cx="1753983"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Common header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a:xfrm>
            <a:off x="4903991" y="1789788"/>
            <a:ext cx="6945077" cy="4053417"/>
          </a:xfrm>
          <a:prstGeom prst="rect">
            <a:avLst/>
          </a:prstGeom>
          <a:noFill/>
        </p:spPr>
        <p:txBody>
          <a:bodyPr wrap="square" rtlCol="0">
            <a:spAutoFit/>
          </a:bodyPr>
          <a:lstStyle/>
          <a:p>
            <a:pPr fontAlgn="ctr">
              <a:lnSpc>
                <a:spcPct val="130000"/>
              </a:lnSpc>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Main fields:</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98450" lvl="1" indent="-298450" fontAlgn="ctr">
              <a:lnSpc>
                <a:spcPct val="130000"/>
              </a:lnSpc>
              <a:buFont typeface="Arial" panose="020B0604020202020204" pitchFamily="34" charset="0"/>
              <a:buChar char="•"/>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Intradomain</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Routing Protocol Discriminator: The fixed value is 0x83.</a:t>
            </a:r>
          </a:p>
          <a:p>
            <a:pPr marL="298450" lvl="1" indent="-298450" fontAlgn="ctr">
              <a:lnSpc>
                <a:spcPct val="13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Length Indicator: indicates the length of the IS-IS header (including the common header and dedicated header), in bytes.</a:t>
            </a:r>
          </a:p>
          <a:p>
            <a:pPr marL="298450" lvl="1" indent="-298450" fontAlgn="ctr">
              <a:lnSpc>
                <a:spcPct val="13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Version/Protocol ID Extension: The fixed value is 0x01.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98450" lvl="1" indent="-298450" fontAlgn="ctr">
              <a:lnSpc>
                <a:spcPct val="13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System ID Length: indicates the length of the system ID in the NSAP or NET. If it is set to 0, the system ID has 6 bytes.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98450" lvl="1" indent="-298450" fontAlgn="ctr">
              <a:lnSpc>
                <a:spcPct val="13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 (Reserved): The fixed value is 0.</a:t>
            </a:r>
          </a:p>
          <a:p>
            <a:pPr marL="298450" lvl="1" indent="-298450" fontAlgn="ctr">
              <a:lnSpc>
                <a:spcPct val="13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Version: The fixed value is 0x01.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98450" lvl="1" indent="-298450" fontAlgn="ctr">
              <a:lnSpc>
                <a:spcPct val="13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Maximum Area Address: indicates the maximum number of the addresses of supported areas. An integer value ranging from 1 to 254 indicates the maximum number of area addresses allowed by an IS-IS process. The default value 0 indicates that the IS-IS process supports a maximum of three area addresses.</a:t>
            </a:r>
          </a:p>
        </p:txBody>
      </p:sp>
      <p:graphicFrame>
        <p:nvGraphicFramePr>
          <p:cNvPr id="16" name="表格 15"/>
          <p:cNvGraphicFramePr>
            <a:graphicFrameLocks noGrp="1"/>
          </p:cNvGraphicFramePr>
          <p:nvPr>
            <p:extLst>
              <p:ext uri="{D42A27DB-BD31-4B8C-83A1-F6EECF244321}">
                <p14:modId xmlns:p14="http://schemas.microsoft.com/office/powerpoint/2010/main" val="1762386029"/>
              </p:ext>
            </p:extLst>
          </p:nvPr>
        </p:nvGraphicFramePr>
        <p:xfrm>
          <a:off x="1045928" y="2365296"/>
          <a:ext cx="3280256" cy="2666232"/>
        </p:xfrm>
        <a:graphic>
          <a:graphicData uri="http://schemas.openxmlformats.org/drawingml/2006/table">
            <a:tbl>
              <a:tblPr firstRow="1" bandRow="1"/>
              <a:tblGrid>
                <a:gridCol w="410032"/>
                <a:gridCol w="410032"/>
                <a:gridCol w="410032"/>
                <a:gridCol w="2050160"/>
              </a:tblGrid>
              <a:tr h="485060">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Intradomain</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Protocol Discriminator</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35074">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PDU Header Length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43052">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Version/Protocol ID Extension</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5184">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System ID Length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3162">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t>
                      </a:r>
                      <a:endParaRPr kumimoji="0" lang="en-US" altLang="zh-CN" sz="12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t>
                      </a:r>
                      <a:endParaRPr kumimoji="0" lang="en-US" altLang="zh-CN" sz="12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t>
                      </a:r>
                      <a:endParaRPr kumimoji="0" lang="en-US" altLang="zh-CN" sz="12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PDU type (5 bits)</a:t>
                      </a:r>
                      <a:endParaRPr kumimoji="0" lang="en-US" altLang="zh-CN" sz="12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280824">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Version</a:t>
                      </a:r>
                      <a:endParaRPr kumimoji="0" lang="en-US" altLang="zh-CN" sz="12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80824">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Reserved</a:t>
                      </a:r>
                      <a:endParaRPr kumimoji="0" lang="en-US" altLang="zh-CN" sz="12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43052">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err="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Max.Areas</a:t>
                      </a:r>
                      <a:endParaRPr kumimoji="0" lang="en-US" altLang="zh-CN" sz="12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marL="0" marR="0" lvl="0" indent="182563" algn="l"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2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hMerge="1">
                  <a:txBody>
                    <a:bodyPr/>
                    <a:lstStyle/>
                    <a:p>
                      <a:pPr marL="0" marR="0" lvl="0" indent="182563" algn="l"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2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bl>
          </a:graphicData>
        </a:graphic>
      </p:graphicFrame>
      <p:cxnSp>
        <p:nvCxnSpPr>
          <p:cNvPr id="4" name="直接连接符 3"/>
          <p:cNvCxnSpPr/>
          <p:nvPr/>
        </p:nvCxnSpPr>
        <p:spPr>
          <a:xfrm>
            <a:off x="1045928" y="2057400"/>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326184" y="2057400"/>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sp>
        <p:nvSpPr>
          <p:cNvPr id="17" name="Line 25"/>
          <p:cNvSpPr>
            <a:spLocks noChangeShapeType="1"/>
          </p:cNvSpPr>
          <p:nvPr/>
        </p:nvSpPr>
        <p:spPr bwMode="auto">
          <a:xfrm flipH="1">
            <a:off x="1060749" y="2188765"/>
            <a:ext cx="1315467" cy="0"/>
          </a:xfrm>
          <a:prstGeom prst="line">
            <a:avLst/>
          </a:prstGeom>
          <a:solidFill>
            <a:srgbClr val="F4FBFE"/>
          </a:solid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 Box 27"/>
          <p:cNvSpPr txBox="1">
            <a:spLocks noChangeArrowheads="1"/>
          </p:cNvSpPr>
          <p:nvPr/>
        </p:nvSpPr>
        <p:spPr bwMode="auto">
          <a:xfrm>
            <a:off x="2402172" y="2054791"/>
            <a:ext cx="620683"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 byte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Line 25"/>
          <p:cNvSpPr>
            <a:spLocks noChangeShapeType="1"/>
          </p:cNvSpPr>
          <p:nvPr/>
        </p:nvSpPr>
        <p:spPr bwMode="auto">
          <a:xfrm flipH="1">
            <a:off x="3010717" y="2188765"/>
            <a:ext cx="1315467" cy="0"/>
          </a:xfrm>
          <a:prstGeom prst="line">
            <a:avLst/>
          </a:prstGeom>
          <a:solidFill>
            <a:srgbClr val="F4FBFE"/>
          </a:solidFill>
          <a:ln w="9525">
            <a:solidFill>
              <a:srgbClr val="00B0F0"/>
            </a:solidFill>
            <a:round/>
            <a:headEnd type="triangle" w="med" len="med"/>
            <a:tailEnd type="non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9684813" y="38513"/>
            <a:ext cx="1012386"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auto">
          <a:xfrm>
            <a:off x="10648600" y="38513"/>
            <a:ext cx="1102394"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718051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451877" y="1242452"/>
            <a:ext cx="7414177" cy="5003801"/>
          </a:xfrm>
        </p:spPr>
        <p:txBody>
          <a:bodyPr/>
          <a:lstStyle/>
          <a:p>
            <a:r>
              <a:rPr lang="en-US" sz="1600" dirty="0" smtClean="0">
                <a:sym typeface="Huawei Sans" panose="020C0503030203020204" pitchFamily="34" charset="0"/>
              </a:rPr>
              <a:t>IS-IS PDUs are classified into four types: IS-IS Hello PDUs (IIH), link state PDUs (LSPs), Complete Sequence Number PDUs (CSNPs), and Partial Sequence Number PDU (PSNPs).</a:t>
            </a:r>
            <a:endParaRPr lang="en-US" altLang="zh-CN" sz="1600" dirty="0" smtClean="0">
              <a:sym typeface="Huawei Sans" panose="020C0503030203020204" pitchFamily="34" charset="0"/>
            </a:endParaRPr>
          </a:p>
          <a:p>
            <a:r>
              <a:rPr lang="en-US" sz="1600" dirty="0" smtClean="0">
                <a:sym typeface="Huawei Sans" panose="020C0503030203020204" pitchFamily="34" charset="0"/>
              </a:rPr>
              <a:t>IIHs: are used to set up and maintain neighbor relationships. Among them, Level-1 LAN IIHs apply to the Level-1 routers on broadcast LANs; Level-2 LAN IIHs apply to the Level-2 routers on broadcast LANs; and P2P IIHs apply to non-broadcast networks. </a:t>
            </a:r>
            <a:endParaRPr lang="en-US" altLang="zh-CN" sz="1600" dirty="0" smtClean="0">
              <a:sym typeface="Huawei Sans" panose="020C0503030203020204" pitchFamily="34" charset="0"/>
            </a:endParaRPr>
          </a:p>
          <a:p>
            <a:r>
              <a:rPr lang="en-US" sz="1600" dirty="0" smtClean="0">
                <a:sym typeface="Huawei Sans" panose="020C0503030203020204" pitchFamily="34" charset="0"/>
              </a:rPr>
              <a:t>LSPs: are used to exchange link-state information. There are two types of LSPs: Level-1 and Level-2 LSPs.</a:t>
            </a:r>
            <a:endParaRPr lang="en-US" altLang="zh-CN" sz="1600" dirty="0" smtClean="0">
              <a:sym typeface="Huawei Sans" panose="020C0503030203020204" pitchFamily="34" charset="0"/>
            </a:endParaRPr>
          </a:p>
          <a:p>
            <a:r>
              <a:rPr lang="en-US" sz="1600" dirty="0" smtClean="0">
                <a:sym typeface="Huawei Sans" panose="020C0503030203020204" pitchFamily="34" charset="0"/>
              </a:rPr>
              <a:t>SNPs: describe the LSPs in all or some databases to help synchronize and maintain all LSDBs. SNPs are classified into CSNPs and PSNPs, which can be further classified into Level-1 CSNPs, Level-2 CSNPs, Level-1 PSNPs, and Level-2 PSNPs.</a:t>
            </a:r>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IS-IS Packet Types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131903331"/>
              </p:ext>
            </p:extLst>
          </p:nvPr>
        </p:nvGraphicFramePr>
        <p:xfrm>
          <a:off x="8020602" y="1454448"/>
          <a:ext cx="3234520" cy="1007652"/>
        </p:xfrm>
        <a:graphic>
          <a:graphicData uri="http://schemas.openxmlformats.org/drawingml/2006/table">
            <a:tbl>
              <a:tblPr firstRow="1" bandRow="1"/>
              <a:tblGrid>
                <a:gridCol w="575484"/>
                <a:gridCol w="567261"/>
                <a:gridCol w="531807"/>
                <a:gridCol w="1559968"/>
              </a:tblGrid>
              <a:tr h="328221">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6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8221">
                <a:tc gridSpan="4">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System ID Length</a:t>
                      </a:r>
                      <a:endParaRPr kumimoji="0" lang="en-US" altLang="zh-CN" sz="16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37092">
                <a:tc>
                  <a:txBody>
                    <a:bodyPr/>
                    <a:lstStyle/>
                    <a:p>
                      <a:pPr marL="0" marR="0" lvl="0" indent="182563"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t>
                      </a:r>
                      <a:endParaRPr kumimoji="0" lang="en-US" altLang="zh-CN" sz="16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t>
                      </a:r>
                      <a:endParaRPr kumimoji="0" lang="en-US" altLang="zh-CN" sz="16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t>
                      </a:r>
                      <a:endParaRPr kumimoji="0" lang="en-US" altLang="zh-CN" sz="1600" b="0" i="0" u="none" strike="noStrike" kern="1200"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PDU type</a:t>
                      </a:r>
                      <a:endParaRPr kumimoji="0" lang="en-US" altLang="zh-CN" sz="1600" b="1"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val="147854376"/>
              </p:ext>
            </p:extLst>
          </p:nvPr>
        </p:nvGraphicFramePr>
        <p:xfrm>
          <a:off x="8638320" y="2679028"/>
          <a:ext cx="2268482" cy="3205415"/>
        </p:xfrm>
        <a:graphic>
          <a:graphicData uri="http://schemas.openxmlformats.org/drawingml/2006/table">
            <a:tbl>
              <a:tblPr>
                <a:tableStyleId>{72833802-FEF1-4C79-8D5D-14CF1EAF98D9}</a:tableStyleId>
              </a:tblPr>
              <a:tblGrid>
                <a:gridCol w="1065045"/>
                <a:gridCol w="1203437"/>
              </a:tblGrid>
              <a:tr h="291278">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Value</a:t>
                      </a:r>
                      <a:endParaRPr lang="en-US" altLang="zh-CN" sz="1200" b="1" i="0" u="none" strike="noStrike"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200" b="1" i="0" u="none" strike="noStrike"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46227">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15</a:t>
                      </a:r>
                      <a:endParaRPr lang="en-US" altLang="zh-CN"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 LAN IIH</a:t>
                      </a:r>
                      <a:endParaRPr lang="en-US"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7480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16</a:t>
                      </a:r>
                      <a:endParaRPr lang="en-US" altLang="zh-CN"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 LAN IIH</a:t>
                      </a:r>
                      <a:endParaRPr lang="en-US"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0709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a:t>
                      </a:r>
                      <a:endParaRPr lang="en-US" altLang="zh-CN"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P2P IIH</a:t>
                      </a:r>
                      <a:endParaRPr lang="en-US"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46227">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18</a:t>
                      </a:r>
                      <a:endParaRPr lang="en-US" altLang="zh-CN"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 LSP</a:t>
                      </a:r>
                      <a:endParaRPr lang="en-US"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46227">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a:t>
                      </a:r>
                      <a:endParaRPr lang="en-US" altLang="zh-CN"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 LSP</a:t>
                      </a:r>
                      <a:endParaRPr lang="en-US"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2882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24</a:t>
                      </a:r>
                      <a:endParaRPr lang="en-US" altLang="zh-CN"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 CSNP</a:t>
                      </a:r>
                      <a:endParaRPr lang="en-US"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2882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25</a:t>
                      </a:r>
                      <a:endParaRPr lang="en-US" altLang="zh-CN"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 CSNP</a:t>
                      </a:r>
                      <a:endParaRPr lang="en-US"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7958">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26</a:t>
                      </a:r>
                      <a:endParaRPr lang="en-US" altLang="zh-CN"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 PSNP</a:t>
                      </a:r>
                      <a:endParaRPr lang="en-US"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7958">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27</a:t>
                      </a:r>
                      <a:endParaRPr lang="en-US" altLang="zh-CN"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 PSNP </a:t>
                      </a:r>
                      <a:endParaRPr lang="en-US" sz="1200" b="0" i="0" u="none" strike="noStrike"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3940" marR="3940" marT="394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9" name="燕尾形 8"/>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9684813" y="38513"/>
            <a:ext cx="1012386"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auto">
          <a:xfrm>
            <a:off x="10648600" y="38513"/>
            <a:ext cx="1102394"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316566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471037"/>
          </a:xfrm>
        </p:spPr>
        <p:txBody>
          <a:bodyPr/>
          <a:lstStyle/>
          <a:p>
            <a:r>
              <a:rPr lang="en-US" altLang="zh-CN" sz="1600" dirty="0" smtClean="0">
                <a:sym typeface="Huawei Sans" panose="020C0503030203020204" pitchFamily="34" charset="0"/>
              </a:rPr>
              <a:t>A TLV is a data structure that consists of the Type, Length, and Value fields.</a:t>
            </a:r>
          </a:p>
          <a:p>
            <a:r>
              <a:rPr lang="en-US" altLang="zh-CN" sz="1600" dirty="0" smtClean="0">
                <a:sym typeface="Huawei Sans" panose="020C0503030203020204" pitchFamily="34" charset="0"/>
              </a:rPr>
              <a:t>The TLV structure features high flexibility and scalability in packet construction. The TLV is used to fix the overall structure of a packet. To add a new feature, you only need to add a new TLV without changing the overall structure of the packet.</a:t>
            </a:r>
          </a:p>
          <a:p>
            <a:endParaRPr lang="zh-CN" altLang="en-US"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Common IS-IS TLVs</a:t>
            </a:r>
            <a:endParaRPr lang="en-US" altLang="zh-CN"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830821445"/>
              </p:ext>
            </p:extLst>
          </p:nvPr>
        </p:nvGraphicFramePr>
        <p:xfrm>
          <a:off x="3189640" y="2480004"/>
          <a:ext cx="5812719" cy="3879418"/>
        </p:xfrm>
        <a:graphic>
          <a:graphicData uri="http://schemas.openxmlformats.org/drawingml/2006/table">
            <a:tbl>
              <a:tblPr/>
              <a:tblGrid>
                <a:gridCol w="1255109"/>
                <a:gridCol w="3231086"/>
                <a:gridCol w="1326524"/>
              </a:tblGrid>
              <a:tr h="313258">
                <a:tc>
                  <a:txBody>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TLV Type</a:t>
                      </a:r>
                      <a:endParaRPr lang="en-US" altLang="zh-CN" sz="1400" b="1" dirty="0" smtClean="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Name</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PDU Type</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5035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Area Addresses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indent="0" algn="ctr" fontAlgn="ctr">
                        <a:buFont typeface="Arial" panose="020B0604020202020204" pitchFamily="34" charset="0"/>
                        <a:buNone/>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IIH, LSP</a:t>
                      </a:r>
                      <a:endParaRPr lang="en-US" sz="1200"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 Neighbors (LSP)</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indent="0" algn="ctr" fontAlgn="ctr">
                        <a:buFont typeface="Arial" panose="020B0604020202020204" pitchFamily="34" charset="0"/>
                        <a:buNone/>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a:t>
                      </a:r>
                      <a:endPar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Partition Designated Level2 IS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lvl="0" indent="0" algn="ctr" fontAlgn="ctr">
                        <a:buFont typeface="Arial" panose="020B0604020202020204" pitchFamily="34" charset="0"/>
                        <a:buNone/>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L2 LSP</a:t>
                      </a:r>
                      <a:endParaRPr lang="en-US" sz="1200"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IS Neighbors (MAC Address)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lvl="0" indent="0" algn="ctr" fontAlgn="ctr">
                        <a:buFont typeface="Arial" panose="020B0604020202020204" pitchFamily="34" charset="0"/>
                        <a:buNone/>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LAN IIH</a:t>
                      </a:r>
                      <a:endParaRPr lang="en-US" sz="1200"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IS Neighbors (SNPA Address)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lvl="0" indent="0" algn="ctr" fontAlgn="ctr">
                        <a:buFont typeface="Arial" panose="020B0604020202020204" pitchFamily="34" charset="0"/>
                        <a:buNone/>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LAN IIH</a:t>
                      </a:r>
                      <a:endParaRPr lang="en-US" sz="1200"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8</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Padding</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lvl="0" indent="0" algn="ctr" fontAlgn="ctr">
                        <a:buFont typeface="Arial" panose="020B0604020202020204" pitchFamily="34" charset="0"/>
                        <a:buNone/>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IIH</a:t>
                      </a:r>
                      <a:endParaRPr lang="en-US" sz="1200"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9</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LSP Entries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lvl="0" indent="0" algn="ctr" fontAlgn="ctr">
                        <a:buFont typeface="Arial" panose="020B0604020202020204" pitchFamily="34" charset="0"/>
                        <a:buNone/>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SNP</a:t>
                      </a:r>
                      <a:endParaRPr lang="en-US" sz="1200"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Authentication Information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lvl="0" indent="0" algn="ctr" fontAlgn="ctr">
                        <a:buFont typeface="Arial" panose="020B0604020202020204" pitchFamily="34" charset="0"/>
                        <a:buNone/>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IIH, LSP, SNP</a:t>
                      </a:r>
                      <a:endParaRPr lang="en-US" sz="1200"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128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Internal Reachability Information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lvl="0" indent="0" algn="ctr" fontAlgn="ctr">
                        <a:buFont typeface="Arial" panose="020B0604020202020204" pitchFamily="34" charset="0"/>
                        <a:buNone/>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a:t>
                      </a:r>
                      <a:endPar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25035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129</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Protocols Supported</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lvl="0" indent="0" algn="ctr" fontAlgn="ctr">
                        <a:buFont typeface="Arial" panose="020B0604020202020204" pitchFamily="34" charset="0"/>
                        <a:buNone/>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IIH, LSP</a:t>
                      </a:r>
                      <a:endParaRPr lang="en-US" sz="1200"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130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External Reachability Information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lvl="0" indent="0" algn="ctr" fontAlgn="ctr">
                        <a:buFont typeface="Arial" panose="020B0604020202020204" pitchFamily="34" charset="0"/>
                        <a:buNone/>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a:t>
                      </a:r>
                      <a:endPar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131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Inter-Domain Routing Protocol Information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lvl="0" indent="0" algn="ctr" fontAlgn="ctr">
                        <a:buFont typeface="Arial" panose="020B0604020202020204" pitchFamily="34" charset="0"/>
                        <a:buNone/>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L2 LSP</a:t>
                      </a:r>
                      <a:endParaRPr lang="en-US" sz="1200"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0353">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132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Interface Address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lvl="0" indent="0" algn="ctr" fontAlgn="ctr">
                        <a:buFont typeface="Arial" panose="020B0604020202020204" pitchFamily="34" charset="0"/>
                        <a:buNone/>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IIH, LSP</a:t>
                      </a:r>
                      <a:endPar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bl>
          </a:graphicData>
        </a:graphic>
      </p:graphicFrame>
      <p:sp>
        <p:nvSpPr>
          <p:cNvPr id="11" name="燕尾形 10"/>
          <p:cNvSpPr/>
          <p:nvPr/>
        </p:nvSpPr>
        <p:spPr bwMode="auto">
          <a:xfrm>
            <a:off x="8094393" y="38513"/>
            <a:ext cx="163901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9684813" y="38513"/>
            <a:ext cx="1012386"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10648600" y="38513"/>
            <a:ext cx="1102394"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994324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1031295" y="4957156"/>
            <a:ext cx="10830147" cy="831600"/>
          </a:xfrm>
        </p:spPr>
        <p:txBody>
          <a:bodyPr/>
          <a:lstStyle/>
          <a:p>
            <a:r>
              <a:rPr lang="en-US" dirty="0" smtClean="0">
                <a:sym typeface="Huawei Sans" panose="020C0503030203020204" pitchFamily="34" charset="0"/>
              </a:rPr>
              <a:t>IS-IS Implementation and Configuration</a:t>
            </a:r>
            <a:endParaRPr lang="en-US" altLang="zh-CN" dirty="0">
              <a:sym typeface="Huawei Sans" panose="020C0503030203020204" pitchFamily="34" charset="0"/>
            </a:endParaRPr>
          </a:p>
        </p:txBody>
      </p:sp>
      <p:sp>
        <p:nvSpPr>
          <p:cNvPr id="7" name="文本占位符 6"/>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788574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Basic Concepts of IS-IS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Working Mechanism of IS-IS</a:t>
            </a:r>
            <a:endParaRPr lang="en-US" altLang="zh-CN" b="1" dirty="0" smtClean="0">
              <a:sym typeface="Huawei Sans" panose="020C0503030203020204" pitchFamily="34" charset="0"/>
            </a:endParaRPr>
          </a:p>
          <a:p>
            <a:pPr lvl="1">
              <a:buFont typeface="微软雅黑" panose="020B0503020204020204" pitchFamily="34" charset="-122"/>
              <a:buChar char="▪"/>
            </a:pPr>
            <a:r>
              <a:rPr lang="en-US" b="1" dirty="0" smtClean="0">
                <a:sym typeface="Huawei Sans" panose="020C0503030203020204" pitchFamily="34" charset="0"/>
              </a:rPr>
              <a:t>Neighbor Relationship Setup</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LSDB Synchronization</a:t>
            </a:r>
            <a:endParaRPr lang="en-US" altLang="zh-CN" dirty="0" smtClean="0">
              <a:solidFill>
                <a:schemeClr val="bg1">
                  <a:lumMod val="50000"/>
                </a:schemeClr>
              </a:solidFill>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Route Calculation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Basic IS-IS Configurations</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7685330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800" dirty="0" smtClean="0">
                <a:sym typeface="Huawei Sans" panose="020C0503030203020204" pitchFamily="34" charset="0"/>
              </a:rPr>
              <a:t>Basic rules for establishing an IS-IS neighbor relationship are as follows:</a:t>
            </a: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Only neighboring routers of the same level can set up the neighbor relationship with each other.</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Level-1 routers must have the same area IDs.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Network types of IS-IS interfaces on both ends of a link must be consistent.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IP addresses of IS-IS interfaces on both ends of a link must be on the same network segment by default.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800" dirty="0" smtClean="0">
                <a:sym typeface="Huawei Sans" panose="020C0503030203020204" pitchFamily="34" charset="0"/>
              </a:rPr>
              <a:t>IS-IS runs on the data link layer and was initially designed for CLNP. Therefore, the establishment of IS-IS neighbor relationships is not related to IP addresses. When IS-IS runs over IP, IS-IS needs to check the IP address of its neighbor. If secondary IP addresses are assigned to the interfaces, the routers can set up the IS-IS neighbor relationship as long as either the primary or secondary IP address is on the same network segment as the local and remote interfaces. </a:t>
            </a:r>
            <a:endParaRPr lang="en-US"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Rules for Establishing IS-IS Neighbor Relationships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6637020" y="40418"/>
            <a:ext cx="2164527"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469246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131888"/>
          </a:xfrm>
        </p:spPr>
        <p:txBody>
          <a:bodyPr/>
          <a:lstStyle/>
          <a:p>
            <a:pPr marL="0" indent="0">
              <a:buNone/>
            </a:pPr>
            <a:r>
              <a:rPr lang="en-US" sz="1800" dirty="0" smtClean="0">
                <a:sym typeface="Huawei Sans" panose="020C0503030203020204" pitchFamily="34" charset="0"/>
              </a:rPr>
              <a:t>IIHs are used to set up and maintain neighbor relationships. Among them, Level-1 LAN IIHs apply to the Level-1 routers on broadcast LANs; Level-2 LAN IIHs apply to the Level-2 routers on broadcast LANs; and P2P IIHs apply to non-broadcast networks. </a:t>
            </a:r>
          </a:p>
          <a:p>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IIH</a:t>
            </a:r>
            <a:endParaRPr lang="en-US" altLang="zh-CN" dirty="0">
              <a:sym typeface="Huawei Sans" panose="020C0503030203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732088644"/>
              </p:ext>
            </p:extLst>
          </p:nvPr>
        </p:nvGraphicFramePr>
        <p:xfrm>
          <a:off x="682829" y="2856804"/>
          <a:ext cx="2391693" cy="2681442"/>
        </p:xfrm>
        <a:graphic>
          <a:graphicData uri="http://schemas.openxmlformats.org/drawingml/2006/table">
            <a:tbl>
              <a:tblPr>
                <a:tableStyleId>{72833802-FEF1-4C79-8D5D-14CF1EAF98D9}</a:tableStyleId>
              </a:tblPr>
              <a:tblGrid>
                <a:gridCol w="478339"/>
                <a:gridCol w="1913354"/>
              </a:tblGrid>
              <a:tr h="297938">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PDU Common Header </a:t>
                      </a:r>
                      <a:endParaRPr lang="en-US" sz="12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r>
              <a:tr h="297938">
                <a:tc gridSpan="2">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Reserved/Circuit Type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r>
              <a:tr h="297938">
                <a:tc gridSpan="2">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Source ID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r>
              <a:tr h="297938">
                <a:tc gridSpan="2">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Holding Time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r>
              <a:tr h="297938">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PDU Length</a:t>
                      </a:r>
                      <a:endParaRPr lang="en-US" sz="12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r>
              <a:tr h="297938">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Priority (7 bits)</a:t>
                      </a:r>
                      <a:endParaRPr lang="en-US" altLang="zh-CN" sz="12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97938">
                <a:tc gridSpan="2">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LAN ID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r>
              <a:tr h="297938">
                <a:tc gridSpan="2">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Local Circuit ID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r>
              <a:tr h="297938">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Variable Length Fields</a:t>
                      </a:r>
                      <a:endParaRPr lang="en-US" sz="12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r>
            </a:tbl>
          </a:graphicData>
        </a:graphic>
      </p:graphicFrame>
      <p:sp>
        <p:nvSpPr>
          <p:cNvPr id="9" name="文本框 8"/>
          <p:cNvSpPr txBox="1"/>
          <p:nvPr/>
        </p:nvSpPr>
        <p:spPr>
          <a:xfrm>
            <a:off x="3289034" y="2424516"/>
            <a:ext cx="8455465" cy="3668697"/>
          </a:xfrm>
          <a:prstGeom prst="rect">
            <a:avLst/>
          </a:prstGeom>
          <a:noFill/>
        </p:spPr>
        <p:txBody>
          <a:bodyPr wrap="square" rtlCol="0">
            <a:spAutoFit/>
          </a:bodyPr>
          <a:lstStyle/>
          <a:p>
            <a:pPr fontAlgn="ctr">
              <a:lnSpc>
                <a:spcPct val="130000"/>
              </a:lnSpc>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Reserved/Circuit Type</a:t>
            </a: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indicates the type of the router (01 indicates L1, 10 indicates L2, and 11 indicates L1/L2).</a:t>
            </a:r>
          </a:p>
          <a:p>
            <a:pPr fontAlgn="ctr">
              <a:lnSpc>
                <a:spcPct val="130000"/>
              </a:lnSpc>
            </a:pP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Source ID: indicates the system ID of the router that sends Hello packets.</a:t>
            </a:r>
          </a:p>
          <a:p>
            <a:pPr fontAlgn="ctr">
              <a:lnSpc>
                <a:spcPct val="1300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Holding Time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If no Hello packet is received from the neighbor within the holding time, the neighbor relationship is terminated.</a:t>
            </a:r>
          </a:p>
          <a:p>
            <a:pPr fontAlgn="ctr">
              <a:lnSpc>
                <a:spcPct val="1300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Priority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specifies the priority of the Designated Intermediate System (DIS). The value ranges from 0 to 127. A larger value indicates a higher priority. This field is carried only in LAN IIHs on a broadcast network. P2P IIHs on a P2P network do not have this field or the R bit preceding this field.</a:t>
            </a:r>
          </a:p>
          <a:p>
            <a:pPr fontAlgn="ctr">
              <a:lnSpc>
                <a:spcPct val="130000"/>
              </a:lnSpc>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LAN ID</a:t>
            </a: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includes the system ID and </a:t>
            </a:r>
            <a:r>
              <a:rPr lang="en-US" sz="1400" dirty="0" err="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pseudonode</a:t>
            </a: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ID of the DIS. This field is carried only in LAN IIHs on a broadcast network. P2P IIHs on a P2P network do not contain this field.</a:t>
            </a:r>
          </a:p>
          <a:p>
            <a:pPr fontAlgn="ctr">
              <a:lnSpc>
                <a:spcPct val="130000"/>
              </a:lnSpc>
            </a:pP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Local Circuit ID: This field is carried only in P2P IIHs of the P2P network. LAN IIHs on a broadcast network do not have this field.</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p:nvPr/>
        </p:nvCxnSpPr>
        <p:spPr>
          <a:xfrm>
            <a:off x="682829" y="2542508"/>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066610" y="2542508"/>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sp>
        <p:nvSpPr>
          <p:cNvPr id="15" name="Line 25"/>
          <p:cNvSpPr>
            <a:spLocks noChangeShapeType="1"/>
          </p:cNvSpPr>
          <p:nvPr/>
        </p:nvSpPr>
        <p:spPr bwMode="auto">
          <a:xfrm flipH="1">
            <a:off x="681329" y="2730875"/>
            <a:ext cx="980129" cy="0"/>
          </a:xfrm>
          <a:prstGeom prst="line">
            <a:avLst/>
          </a:prstGeom>
          <a:solidFill>
            <a:srgbClr val="F4FBFE"/>
          </a:solid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 Box 27"/>
          <p:cNvSpPr txBox="1">
            <a:spLocks noChangeArrowheads="1"/>
          </p:cNvSpPr>
          <p:nvPr/>
        </p:nvSpPr>
        <p:spPr bwMode="auto">
          <a:xfrm>
            <a:off x="1572536" y="2596901"/>
            <a:ext cx="620683"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 byte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Line 25"/>
          <p:cNvSpPr>
            <a:spLocks noChangeShapeType="1"/>
          </p:cNvSpPr>
          <p:nvPr/>
        </p:nvSpPr>
        <p:spPr bwMode="auto">
          <a:xfrm flipH="1" flipV="1">
            <a:off x="2115671" y="2730875"/>
            <a:ext cx="958851" cy="1"/>
          </a:xfrm>
          <a:prstGeom prst="line">
            <a:avLst/>
          </a:prstGeom>
          <a:solidFill>
            <a:srgbClr val="F4FBFE"/>
          </a:solidFill>
          <a:ln w="9525">
            <a:solidFill>
              <a:srgbClr val="00B0F0"/>
            </a:solidFill>
            <a:round/>
            <a:headEnd type="triangle" w="med" len="med"/>
            <a:tailEnd type="non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auto">
          <a:xfrm>
            <a:off x="6637020" y="40418"/>
            <a:ext cx="2164527"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948341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096000" y="2031132"/>
            <a:ext cx="5662051" cy="4350618"/>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p:cNvSpPr>
            <a:spLocks noGrp="1"/>
          </p:cNvSpPr>
          <p:nvPr>
            <p:ph type="body" sz="quarter" idx="10"/>
          </p:nvPr>
        </p:nvSpPr>
        <p:spPr>
          <a:xfrm>
            <a:off x="6294816" y="2865814"/>
            <a:ext cx="5463235" cy="3515935"/>
          </a:xfrm>
        </p:spPr>
        <p:txBody>
          <a:bodyPr/>
          <a:lstStyle/>
          <a:p>
            <a:pPr>
              <a:lnSpc>
                <a:spcPct val="125000"/>
              </a:lnSpc>
              <a:buFont typeface="+mj-lt"/>
              <a:buAutoNum type="arabicPeriod"/>
            </a:pPr>
            <a:r>
              <a:rPr lang="en-US" sz="1200" dirty="0" smtClean="0">
                <a:sym typeface="Huawei Sans" panose="020C0503030203020204" pitchFamily="34" charset="0"/>
              </a:rPr>
              <a:t>In Down state, R1 multicasts a Level-1 LAN IIH. The neighbor list in the packet is empty.</a:t>
            </a:r>
            <a:endParaRPr lang="en-US" altLang="zh-CN" sz="1200" dirty="0" smtClean="0">
              <a:sym typeface="Huawei Sans" panose="020C0503030203020204" pitchFamily="34" charset="0"/>
            </a:endParaRPr>
          </a:p>
          <a:p>
            <a:pPr>
              <a:lnSpc>
                <a:spcPct val="125000"/>
              </a:lnSpc>
              <a:buFont typeface="+mj-lt"/>
              <a:buAutoNum type="arabicPeriod"/>
            </a:pPr>
            <a:r>
              <a:rPr lang="en-US" sz="1200" dirty="0" smtClean="0">
                <a:sym typeface="Huawei Sans" panose="020C0503030203020204" pitchFamily="34" charset="0"/>
              </a:rPr>
              <a:t>After receiving the packet, R2 sets the neighbor relationship status to Initial. R2 then responds to R1 with a Level-1 LAN IIH, indicating that R1 is a neighbor of R2.</a:t>
            </a:r>
            <a:endParaRPr lang="en-US" altLang="zh-CN" sz="1200" dirty="0" smtClean="0">
              <a:sym typeface="Huawei Sans" panose="020C0503030203020204" pitchFamily="34" charset="0"/>
            </a:endParaRPr>
          </a:p>
          <a:p>
            <a:pPr>
              <a:lnSpc>
                <a:spcPct val="125000"/>
              </a:lnSpc>
              <a:buFont typeface="+mj-lt"/>
              <a:buAutoNum type="arabicPeriod"/>
            </a:pPr>
            <a:r>
              <a:rPr lang="en-US" sz="1200" dirty="0" smtClean="0">
                <a:sym typeface="Huawei Sans" panose="020C0503030203020204" pitchFamily="34" charset="0"/>
              </a:rPr>
              <a:t>R1 receives this packet and sets the status of the neighbor relationship with R2 to Up. R1 then sends R2 a Level-1 LAN IIH that identifies R2 used as a neighbor of R1.</a:t>
            </a:r>
            <a:endParaRPr lang="en-US" altLang="zh-CN" sz="1200" dirty="0" smtClean="0">
              <a:sym typeface="Huawei Sans" panose="020C0503030203020204" pitchFamily="34" charset="0"/>
            </a:endParaRPr>
          </a:p>
          <a:p>
            <a:pPr>
              <a:lnSpc>
                <a:spcPct val="125000"/>
              </a:lnSpc>
              <a:buFont typeface="+mj-lt"/>
              <a:buAutoNum type="arabicPeriod"/>
            </a:pPr>
            <a:r>
              <a:rPr lang="en-US" sz="1200" dirty="0" smtClean="0">
                <a:sym typeface="Huawei Sans" panose="020C0503030203020204" pitchFamily="34" charset="0"/>
              </a:rPr>
              <a:t>R2 receives this packet and sets the status of the neighbor relationship with R1 to Up. R1 and R2 establish a neighbor relationship successfully.</a:t>
            </a:r>
            <a:endParaRPr lang="en-US" altLang="zh-CN" sz="1200" dirty="0" smtClean="0">
              <a:sym typeface="Huawei Sans" panose="020C0503030203020204" pitchFamily="34" charset="0"/>
            </a:endParaRPr>
          </a:p>
          <a:p>
            <a:pPr>
              <a:lnSpc>
                <a:spcPct val="125000"/>
              </a:lnSpc>
              <a:buFont typeface="+mj-lt"/>
              <a:buAutoNum type="arabicPeriod"/>
            </a:pPr>
            <a:r>
              <a:rPr lang="en-US" sz="1200" dirty="0" smtClean="0">
                <a:sym typeface="Huawei Sans" panose="020C0503030203020204" pitchFamily="34" charset="0"/>
              </a:rPr>
              <a:t>The network is a broadcast network, so a DIS needs to be elected. After the neighbor relationship is established, routers wait for two intervals before sending IIHs to elect the DIS.</a:t>
            </a:r>
            <a:endParaRPr lang="en-US" altLang="zh-CN" sz="12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Process of Establishing an IS-IS Neighbor Relationship on a Broadcast Network</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auto">
          <a:xfrm>
            <a:off x="-278599" y="2241856"/>
            <a:ext cx="3776465" cy="3687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R1(Level-1)</a:t>
            </a:r>
          </a:p>
          <a:p>
            <a:pPr algn="ctr" fontAlgn="ctr">
              <a:buClr>
                <a:srgbClr val="CC9900"/>
              </a:buClr>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NET 49.0001. 0100.0000.1001.00</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a:stCxn id="8" idx="2"/>
          </p:cNvCxnSpPr>
          <p:nvPr/>
        </p:nvCxnSpPr>
        <p:spPr bwMode="auto">
          <a:xfrm>
            <a:off x="1350751" y="3171332"/>
            <a:ext cx="0" cy="3165074"/>
          </a:xfrm>
          <a:prstGeom prst="line">
            <a:avLst/>
          </a:prstGeom>
          <a:ln w="28575">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 name="直接连接符 14"/>
          <p:cNvCxnSpPr>
            <a:stCxn id="7" idx="2"/>
          </p:cNvCxnSpPr>
          <p:nvPr/>
        </p:nvCxnSpPr>
        <p:spPr bwMode="auto">
          <a:xfrm>
            <a:off x="4969919" y="3181627"/>
            <a:ext cx="0" cy="3154779"/>
          </a:xfrm>
          <a:prstGeom prst="line">
            <a:avLst/>
          </a:prstGeom>
          <a:ln w="28575">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 name="直接箭头连接符 15"/>
          <p:cNvCxnSpPr/>
          <p:nvPr/>
        </p:nvCxnSpPr>
        <p:spPr bwMode="auto">
          <a:xfrm>
            <a:off x="1481855" y="4028442"/>
            <a:ext cx="3379810" cy="0"/>
          </a:xfrm>
          <a:prstGeom prst="straightConnector1">
            <a:avLst/>
          </a:prstGeom>
          <a:ln w="28575">
            <a:solidFill>
              <a:srgbClr val="00B0F0"/>
            </a:solidFill>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 name="TextBox 16"/>
          <p:cNvSpPr txBox="1"/>
          <p:nvPr/>
        </p:nvSpPr>
        <p:spPr>
          <a:xfrm>
            <a:off x="1533827" y="3129013"/>
            <a:ext cx="3436092" cy="746358"/>
          </a:xfrm>
          <a:prstGeom prst="rect">
            <a:avLst/>
          </a:prstGeom>
          <a:noFill/>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Level-1 </a:t>
            </a: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LAN IIH</a:t>
            </a: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System ID: 0100.0000.1001</a:t>
            </a: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Area: 49.0001 </a:t>
            </a:r>
          </a:p>
          <a:p>
            <a:pPr fontAlgn="ctr"/>
            <a:r>
              <a:rPr lang="en-US" sz="1050" dirty="0" err="1" smtClean="0">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 null</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21"/>
          <p:cNvSpPr txBox="1"/>
          <p:nvPr/>
        </p:nvSpPr>
        <p:spPr>
          <a:xfrm>
            <a:off x="4919895" y="3842557"/>
            <a:ext cx="993935"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Initial</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22"/>
          <p:cNvSpPr txBox="1"/>
          <p:nvPr/>
        </p:nvSpPr>
        <p:spPr>
          <a:xfrm>
            <a:off x="4793142" y="5940626"/>
            <a:ext cx="982206"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Up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a:stCxn id="8" idx="3"/>
            <a:endCxn id="7" idx="1"/>
          </p:cNvCxnSpPr>
          <p:nvPr/>
        </p:nvCxnSpPr>
        <p:spPr bwMode="auto">
          <a:xfrm>
            <a:off x="1665077" y="2914157"/>
            <a:ext cx="2990516" cy="10295"/>
          </a:xfrm>
          <a:prstGeom prst="line">
            <a:avLst/>
          </a:prstGeom>
          <a:ln w="28575"/>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655593" y="2667276"/>
            <a:ext cx="628652" cy="514351"/>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36425" y="2656981"/>
            <a:ext cx="628652" cy="514351"/>
          </a:xfrm>
          <a:prstGeom prst="rect">
            <a:avLst/>
          </a:prstGeom>
          <a:noFill/>
        </p:spPr>
      </p:pic>
      <p:sp>
        <p:nvSpPr>
          <p:cNvPr id="48" name="文本占位符 3"/>
          <p:cNvSpPr txBox="1">
            <a:spLocks/>
          </p:cNvSpPr>
          <p:nvPr/>
        </p:nvSpPr>
        <p:spPr bwMode="auto">
          <a:xfrm>
            <a:off x="468317" y="1233488"/>
            <a:ext cx="11276183" cy="8273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Two IS-IS routers must establish a neighbor relationship before exchanging packets to implement routing.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modes for establishing IS-IS neighbors vary depending on the network type.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On a broadcast network, three-way handshake is used to establish a neighbor relationship.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占位符 3"/>
          <p:cNvSpPr txBox="1">
            <a:spLocks/>
          </p:cNvSpPr>
          <p:nvPr/>
        </p:nvSpPr>
        <p:spPr bwMode="auto">
          <a:xfrm>
            <a:off x="6095999" y="1962726"/>
            <a:ext cx="5662051" cy="9935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 and R2 are connected through GE interfaces. The process of establishing a neighbor relationship between the two directly connected Level-1 routers is as follows: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auto">
          <a:xfrm>
            <a:off x="3279333" y="2241856"/>
            <a:ext cx="3093398" cy="3687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R2(Level-1)</a:t>
            </a:r>
          </a:p>
          <a:p>
            <a:pPr algn="ctr" fontAlgn="ctr">
              <a:buClr>
                <a:srgbClr val="CC9900"/>
              </a:buClr>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NET 49.0001.0100.0000.2002.00</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p:nvPr/>
        </p:nvCxnSpPr>
        <p:spPr bwMode="auto">
          <a:xfrm>
            <a:off x="1481855" y="5017777"/>
            <a:ext cx="3379810" cy="0"/>
          </a:xfrm>
          <a:prstGeom prst="straightConnector1">
            <a:avLst/>
          </a:prstGeom>
          <a:ln w="28575">
            <a:solidFill>
              <a:srgbClr val="00B0F0"/>
            </a:solidFill>
            <a:headEnd type="triangle" w="med" len="med"/>
            <a:tailEnd type="non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3" name="TextBox 16"/>
          <p:cNvSpPr txBox="1"/>
          <p:nvPr/>
        </p:nvSpPr>
        <p:spPr>
          <a:xfrm>
            <a:off x="1533827" y="4118348"/>
            <a:ext cx="3436092" cy="746358"/>
          </a:xfrm>
          <a:prstGeom prst="rect">
            <a:avLst/>
          </a:prstGeom>
          <a:noFill/>
        </p:spPr>
        <p:txBody>
          <a:bodyPr wrap="square" rtlCol="0">
            <a:spAutoFit/>
          </a:bodyPr>
          <a:lstStyle/>
          <a:p>
            <a:pPr algn="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Level-1 </a:t>
            </a: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LAN IIH</a:t>
            </a:r>
          </a:p>
          <a:p>
            <a:pPr algn="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System ID: 0100.0000.2002 </a:t>
            </a:r>
          </a:p>
          <a:p>
            <a:pPr algn="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Area: 49.0001 </a:t>
            </a:r>
          </a:p>
          <a:p>
            <a:pPr algn="r" fontAlgn="ctr"/>
            <a:r>
              <a:rPr lang="en-US" sz="1050" dirty="0" err="1" smtClean="0">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0100.0000.1001</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箭头连接符 43"/>
          <p:cNvCxnSpPr/>
          <p:nvPr/>
        </p:nvCxnSpPr>
        <p:spPr bwMode="auto">
          <a:xfrm>
            <a:off x="1481855" y="6113342"/>
            <a:ext cx="3379810" cy="0"/>
          </a:xfrm>
          <a:prstGeom prst="straightConnector1">
            <a:avLst/>
          </a:prstGeom>
          <a:ln w="28575">
            <a:solidFill>
              <a:srgbClr val="00B0F0"/>
            </a:solidFill>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5" name="TextBox 16"/>
          <p:cNvSpPr txBox="1"/>
          <p:nvPr/>
        </p:nvSpPr>
        <p:spPr>
          <a:xfrm>
            <a:off x="1533827" y="5213913"/>
            <a:ext cx="3436092" cy="746358"/>
          </a:xfrm>
          <a:prstGeom prst="rect">
            <a:avLst/>
          </a:prstGeom>
          <a:noFill/>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Level-1 </a:t>
            </a: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LAN IIH</a:t>
            </a: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System ID: 0100.0000.1001</a:t>
            </a: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Area: 49.0001 </a:t>
            </a:r>
          </a:p>
          <a:p>
            <a:pPr fontAlgn="ctr"/>
            <a:r>
              <a:rPr lang="en-US" sz="1050" dirty="0" err="1" smtClean="0">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0100.0000.2002</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21"/>
          <p:cNvSpPr txBox="1"/>
          <p:nvPr/>
        </p:nvSpPr>
        <p:spPr>
          <a:xfrm>
            <a:off x="4919895" y="3232299"/>
            <a:ext cx="993935"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Down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22"/>
          <p:cNvSpPr txBox="1"/>
          <p:nvPr/>
        </p:nvSpPr>
        <p:spPr>
          <a:xfrm>
            <a:off x="627428" y="4893764"/>
            <a:ext cx="982206"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Up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auto">
          <a:xfrm>
            <a:off x="6637020" y="40418"/>
            <a:ext cx="2164527"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694109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占位符 3"/>
          <p:cNvSpPr>
            <a:spLocks noGrp="1"/>
          </p:cNvSpPr>
          <p:nvPr>
            <p:ph type="body" sz="quarter" idx="10"/>
          </p:nvPr>
        </p:nvSpPr>
        <p:spPr>
          <a:xfrm>
            <a:off x="451877" y="1242453"/>
            <a:ext cx="11306175" cy="1578707"/>
          </a:xfrm>
        </p:spPr>
        <p:txBody>
          <a:bodyPr/>
          <a:lstStyle/>
          <a:p>
            <a:r>
              <a:rPr lang="en-US" sz="1600" dirty="0" smtClean="0">
                <a:sym typeface="Huawei Sans" panose="020C0503030203020204" pitchFamily="34" charset="0"/>
              </a:rPr>
              <a:t>In a broadcast network, IS-IS needs to elect a DIS from all the routers.</a:t>
            </a:r>
            <a:endParaRPr lang="en-US" altLang="zh-CN" sz="1600" dirty="0" smtClean="0">
              <a:sym typeface="Huawei Sans" panose="020C0503030203020204" pitchFamily="34" charset="0"/>
            </a:endParaRPr>
          </a:p>
          <a:p>
            <a:r>
              <a:rPr lang="en-US" sz="1600" dirty="0" smtClean="0">
                <a:sym typeface="Huawei Sans" panose="020C0503030203020204" pitchFamily="34" charset="0"/>
              </a:rPr>
              <a:t>DISs are used to create and update </a:t>
            </a:r>
            <a:r>
              <a:rPr lang="en-US" sz="1600" dirty="0" err="1" smtClean="0">
                <a:sym typeface="Huawei Sans" panose="020C0503030203020204" pitchFamily="34" charset="0"/>
              </a:rPr>
              <a:t>pseudonodes</a:t>
            </a:r>
            <a:r>
              <a:rPr lang="en-US" sz="1600" dirty="0" smtClean="0">
                <a:sym typeface="Huawei Sans" panose="020C0503030203020204" pitchFamily="34" charset="0"/>
              </a:rPr>
              <a:t> and generate LSPs of </a:t>
            </a:r>
            <a:r>
              <a:rPr lang="en-US" sz="1600" dirty="0" err="1" smtClean="0">
                <a:sym typeface="Huawei Sans" panose="020C0503030203020204" pitchFamily="34" charset="0"/>
              </a:rPr>
              <a:t>pseudonodes</a:t>
            </a:r>
            <a:r>
              <a:rPr lang="en-US" sz="1600" dirty="0" smtClean="0">
                <a:sym typeface="Huawei Sans" panose="020C0503030203020204" pitchFamily="34" charset="0"/>
              </a:rPr>
              <a:t> to describe available network devices. The </a:t>
            </a:r>
            <a:r>
              <a:rPr lang="en-US" sz="1600" dirty="0" err="1" smtClean="0">
                <a:sym typeface="Huawei Sans" panose="020C0503030203020204" pitchFamily="34" charset="0"/>
              </a:rPr>
              <a:t>pseudonode</a:t>
            </a:r>
            <a:r>
              <a:rPr lang="en-US" sz="1600" dirty="0" smtClean="0">
                <a:sym typeface="Huawei Sans" panose="020C0503030203020204" pitchFamily="34" charset="0"/>
              </a:rPr>
              <a:t> is used to simulate a virtual node on the broadcast network and is not an actual router. In IS-IS, a </a:t>
            </a:r>
            <a:r>
              <a:rPr lang="en-US" sz="1600" dirty="0" err="1" smtClean="0">
                <a:sym typeface="Huawei Sans" panose="020C0503030203020204" pitchFamily="34" charset="0"/>
              </a:rPr>
              <a:t>pseudonode</a:t>
            </a:r>
            <a:r>
              <a:rPr lang="en-US" sz="1600" dirty="0" smtClean="0">
                <a:sym typeface="Huawei Sans" panose="020C0503030203020204" pitchFamily="34" charset="0"/>
              </a:rPr>
              <a:t> is identified by the system ID of the DIS and Circuit ID (its value is not 0).</a:t>
            </a:r>
            <a:endParaRPr lang="en-US" altLang="zh-CN" sz="16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DIS and Pseudonode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 name="组合 10"/>
          <p:cNvGrpSpPr/>
          <p:nvPr/>
        </p:nvGrpSpPr>
        <p:grpSpPr bwMode="gray">
          <a:xfrm>
            <a:off x="1001679" y="3336055"/>
            <a:ext cx="8249013" cy="2525549"/>
            <a:chOff x="1001679" y="3663809"/>
            <a:chExt cx="8249013" cy="2525549"/>
          </a:xfrm>
        </p:grpSpPr>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06197" y="3977170"/>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92297" y="3977170"/>
              <a:ext cx="540000" cy="442800"/>
            </a:xfrm>
            <a:prstGeom prst="rect">
              <a:avLst/>
            </a:prstGeom>
          </p:spPr>
        </p:pic>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06196" y="5415509"/>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93173" y="5425926"/>
              <a:ext cx="540000" cy="442800"/>
            </a:xfrm>
            <a:prstGeom prst="rect">
              <a:avLst/>
            </a:prstGeom>
          </p:spPr>
        </p:pic>
        <p:cxnSp>
          <p:nvCxnSpPr>
            <p:cNvPr id="4" name="直接连接符 3"/>
            <p:cNvCxnSpPr>
              <a:stCxn id="48" idx="2"/>
              <a:endCxn id="51" idx="0"/>
            </p:cNvCxnSpPr>
            <p:nvPr/>
          </p:nvCxnSpPr>
          <p:spPr bwMode="gray">
            <a:xfrm>
              <a:off x="1676197" y="4419970"/>
              <a:ext cx="3086976" cy="10059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0" idx="0"/>
              <a:endCxn id="49" idx="2"/>
            </p:cNvCxnSpPr>
            <p:nvPr/>
          </p:nvCxnSpPr>
          <p:spPr bwMode="gray">
            <a:xfrm flipV="1">
              <a:off x="1676196" y="4419970"/>
              <a:ext cx="3086101" cy="995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bwMode="gray">
            <a:xfrm>
              <a:off x="1487684" y="3685071"/>
              <a:ext cx="35458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4573784" y="3663809"/>
              <a:ext cx="35458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1001679" y="5542078"/>
              <a:ext cx="441146" cy="276999"/>
            </a:xfrm>
            <a:prstGeom prst="rect">
              <a:avLst/>
            </a:prstGeom>
            <a:noFill/>
          </p:spPr>
          <p:txBody>
            <a:bodyPr wrap="none" rtlCol="0">
              <a:spAutoFit/>
            </a:bodyPr>
            <a:lstStyle/>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DIS</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1487684" y="5912359"/>
              <a:ext cx="35458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4573784" y="5891097"/>
              <a:ext cx="35458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p:cNvCxnSpPr/>
            <p:nvPr/>
          </p:nvCxnSpPr>
          <p:spPr bwMode="gray">
            <a:xfrm>
              <a:off x="7225117" y="4362526"/>
              <a:ext cx="2025575" cy="1329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bwMode="gray">
            <a:xfrm flipV="1">
              <a:off x="7156407" y="4295633"/>
              <a:ext cx="1963533" cy="13173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bwMode="gray">
          <a:xfrm>
            <a:off x="6442550" y="3423213"/>
            <a:ext cx="3240819" cy="2375887"/>
            <a:chOff x="7272742" y="3750967"/>
            <a:chExt cx="3240819" cy="2375887"/>
          </a:xfrm>
        </p:grpSpPr>
        <p:cxnSp>
          <p:nvCxnSpPr>
            <p:cNvPr id="56" name="直接连接符 55"/>
            <p:cNvCxnSpPr/>
            <p:nvPr/>
          </p:nvCxnSpPr>
          <p:spPr bwMode="gray">
            <a:xfrm>
              <a:off x="10016129" y="4284085"/>
              <a:ext cx="233345" cy="673249"/>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flipV="1">
              <a:off x="8010028" y="4976204"/>
              <a:ext cx="2079015" cy="648309"/>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8000604" y="4284085"/>
              <a:ext cx="2157864" cy="563216"/>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40028" y="5403114"/>
              <a:ext cx="540000" cy="442800"/>
            </a:xfrm>
            <a:prstGeom prst="rect">
              <a:avLst/>
            </a:prstGeom>
          </p:spPr>
        </p:pic>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46128" y="5403114"/>
              <a:ext cx="540000" cy="442800"/>
            </a:xfrm>
            <a:prstGeom prst="rect">
              <a:avLst/>
            </a:prstGeom>
          </p:spPr>
        </p:pic>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40028" y="4062685"/>
              <a:ext cx="540000" cy="442800"/>
            </a:xfrm>
            <a:prstGeom prst="rect">
              <a:avLst/>
            </a:prstGeom>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46128" y="4062685"/>
              <a:ext cx="540000" cy="442800"/>
            </a:xfrm>
            <a:prstGeom prst="rect">
              <a:avLst/>
            </a:prstGeom>
          </p:spPr>
        </p:pic>
        <p:sp>
          <p:nvSpPr>
            <p:cNvPr id="32" name="文本框 31"/>
            <p:cNvSpPr txBox="1"/>
            <p:nvPr/>
          </p:nvSpPr>
          <p:spPr bwMode="gray">
            <a:xfrm>
              <a:off x="7272742" y="5493438"/>
              <a:ext cx="441146" cy="276999"/>
            </a:xfrm>
            <a:prstGeom prst="rect">
              <a:avLst/>
            </a:prstGeom>
            <a:noFill/>
          </p:spPr>
          <p:txBody>
            <a:bodyPr wrap="none" rtlCol="0">
              <a:spAutoFit/>
            </a:bodyPr>
            <a:lstStyle/>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DIS</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7812091" y="5845914"/>
              <a:ext cx="35458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9818847" y="5849855"/>
              <a:ext cx="35458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7812091" y="3750967"/>
              <a:ext cx="35458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9818847" y="3754908"/>
              <a:ext cx="35458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75"/>
            <p:cNvPicPr>
              <a:picLocks/>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973561" y="4699482"/>
              <a:ext cx="540000" cy="442800"/>
            </a:xfrm>
            <a:prstGeom prst="rect">
              <a:avLst/>
            </a:prstGeom>
          </p:spPr>
        </p:pic>
        <p:cxnSp>
          <p:nvCxnSpPr>
            <p:cNvPr id="78" name="直接连接符 77"/>
            <p:cNvCxnSpPr>
              <a:stCxn id="24" idx="0"/>
              <a:endCxn id="76" idx="2"/>
            </p:cNvCxnSpPr>
            <p:nvPr/>
          </p:nvCxnSpPr>
          <p:spPr bwMode="gray">
            <a:xfrm flipV="1">
              <a:off x="10016128" y="5142282"/>
              <a:ext cx="227433" cy="260832"/>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grpSp>
      <p:sp>
        <p:nvSpPr>
          <p:cNvPr id="60" name="文本框 59"/>
          <p:cNvSpPr txBox="1"/>
          <p:nvPr/>
        </p:nvSpPr>
        <p:spPr bwMode="gray">
          <a:xfrm>
            <a:off x="9627208" y="4450796"/>
            <a:ext cx="1109599" cy="276999"/>
          </a:xfrm>
          <a:prstGeom prst="rect">
            <a:avLst/>
          </a:prstGeom>
          <a:noFill/>
        </p:spPr>
        <p:txBody>
          <a:bodyPr wrap="none" rtlCol="0">
            <a:spAutoFit/>
          </a:bodyPr>
          <a:lstStyle/>
          <a:p>
            <a:pPr fontAlgn="ct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Pseudonode</a:t>
            </a:r>
            <a:endParaRPr lang="en-US" altLang="zh-CN"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组合 39"/>
          <p:cNvGrpSpPr/>
          <p:nvPr/>
        </p:nvGrpSpPr>
        <p:grpSpPr bwMode="gray">
          <a:xfrm>
            <a:off x="4389061" y="6038682"/>
            <a:ext cx="1684098" cy="276999"/>
            <a:chOff x="4475688" y="6038682"/>
            <a:chExt cx="1684098" cy="276999"/>
          </a:xfrm>
        </p:grpSpPr>
        <p:cxnSp>
          <p:nvCxnSpPr>
            <p:cNvPr id="38" name="直接连接符 37"/>
            <p:cNvCxnSpPr/>
            <p:nvPr/>
          </p:nvCxnSpPr>
          <p:spPr bwMode="gray">
            <a:xfrm>
              <a:off x="4475688" y="6192571"/>
              <a:ext cx="6518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gray">
            <a:xfrm>
              <a:off x="5120719" y="6038682"/>
              <a:ext cx="103906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Physical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3" name="组合 62"/>
          <p:cNvGrpSpPr/>
          <p:nvPr/>
        </p:nvGrpSpPr>
        <p:grpSpPr bwMode="gray">
          <a:xfrm>
            <a:off x="9745262" y="6038682"/>
            <a:ext cx="1619978" cy="276999"/>
            <a:chOff x="4475688" y="6038682"/>
            <a:chExt cx="1619978" cy="276999"/>
          </a:xfrm>
        </p:grpSpPr>
        <p:cxnSp>
          <p:nvCxnSpPr>
            <p:cNvPr id="65" name="直接连接符 64"/>
            <p:cNvCxnSpPr/>
            <p:nvPr/>
          </p:nvCxnSpPr>
          <p:spPr bwMode="gray">
            <a:xfrm>
              <a:off x="4475688" y="6192571"/>
              <a:ext cx="651850" cy="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bwMode="gray">
            <a:xfrm>
              <a:off x="5120719" y="6038682"/>
              <a:ext cx="97494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Logical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8" name="圆角矩形 75"/>
          <p:cNvSpPr/>
          <p:nvPr/>
        </p:nvSpPr>
        <p:spPr bwMode="gray">
          <a:xfrm>
            <a:off x="530366" y="2832707"/>
            <a:ext cx="5493163"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Physical topology</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75"/>
          <p:cNvSpPr/>
          <p:nvPr/>
        </p:nvSpPr>
        <p:spPr bwMode="gray">
          <a:xfrm>
            <a:off x="530366" y="3264212"/>
            <a:ext cx="5493163" cy="311753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5"/>
          <p:cNvSpPr/>
          <p:nvPr/>
        </p:nvSpPr>
        <p:spPr bwMode="gray">
          <a:xfrm>
            <a:off x="6170501" y="2832707"/>
            <a:ext cx="5493163"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Logical topology</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5"/>
          <p:cNvSpPr/>
          <p:nvPr/>
        </p:nvSpPr>
        <p:spPr bwMode="gray">
          <a:xfrm>
            <a:off x="6170501" y="3264212"/>
            <a:ext cx="5493163" cy="311753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2" name="图片 51" descr="通用交换机.png"/>
          <p:cNvPicPr>
            <a:picLocks noChangeAspect="1"/>
          </p:cNvPicPr>
          <p:nvPr/>
        </p:nvPicPr>
        <p:blipFill>
          <a:blip r:embed="rId4" cstate="print"/>
          <a:stretch>
            <a:fillRect/>
          </a:stretch>
        </p:blipFill>
        <p:spPr bwMode="gray">
          <a:xfrm>
            <a:off x="2931998" y="4353538"/>
            <a:ext cx="540000" cy="441818"/>
          </a:xfrm>
          <a:prstGeom prst="rect">
            <a:avLst/>
          </a:prstGeom>
        </p:spPr>
      </p:pic>
      <p:sp>
        <p:nvSpPr>
          <p:cNvPr id="75" name="矩形标注 74"/>
          <p:cNvSpPr/>
          <p:nvPr/>
        </p:nvSpPr>
        <p:spPr bwMode="gray">
          <a:xfrm>
            <a:off x="9783911" y="3357318"/>
            <a:ext cx="1812443" cy="1060678"/>
          </a:xfrm>
          <a:prstGeom prst="wedgeRectCallout">
            <a:avLst>
              <a:gd name="adj1" fmla="val -64915"/>
              <a:gd name="adj2" fmla="val 53828"/>
            </a:avLst>
          </a:prstGeom>
          <a:noFill/>
          <a:ln>
            <a:solidFill>
              <a:srgbClr val="D7BA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7" name="图片 76" descr="通用交换机.png"/>
          <p:cNvPicPr>
            <a:picLocks noChangeAspect="1"/>
          </p:cNvPicPr>
          <p:nvPr/>
        </p:nvPicPr>
        <p:blipFill>
          <a:blip r:embed="rId4" cstate="print"/>
          <a:stretch>
            <a:fillRect/>
          </a:stretch>
        </p:blipFill>
        <p:spPr bwMode="gray">
          <a:xfrm>
            <a:off x="7910902" y="4353538"/>
            <a:ext cx="540000" cy="441818"/>
          </a:xfrm>
          <a:prstGeom prst="rect">
            <a:avLst/>
          </a:prstGeom>
        </p:spPr>
      </p:pic>
      <p:sp>
        <p:nvSpPr>
          <p:cNvPr id="53" name="文本框 52"/>
          <p:cNvSpPr txBox="1"/>
          <p:nvPr/>
        </p:nvSpPr>
        <p:spPr bwMode="gray">
          <a:xfrm>
            <a:off x="9793387" y="3317018"/>
            <a:ext cx="1868964" cy="1107996"/>
          </a:xfrm>
          <a:prstGeom prst="rect">
            <a:avLst/>
          </a:prstGeom>
          <a:noFill/>
        </p:spPr>
        <p:txBody>
          <a:bodyPr wrap="square" rtlCol="0" anchor="ctr">
            <a:spAutoFit/>
          </a:bodyPr>
          <a:lstStyle/>
          <a:p>
            <a:pPr fontAlgn="ctr">
              <a:lnSpc>
                <a:spcPct val="12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Record all IS-IS routers on the broadcast network.</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Ensure that LSDBs are synchronized on a broadcast network.</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auto">
          <a:xfrm>
            <a:off x="6637020" y="40418"/>
            <a:ext cx="2164527"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右箭头 4"/>
          <p:cNvSpPr/>
          <p:nvPr/>
        </p:nvSpPr>
        <p:spPr bwMode="gray">
          <a:xfrm>
            <a:off x="5645950" y="4450796"/>
            <a:ext cx="900100" cy="445844"/>
          </a:xfrm>
          <a:prstGeom prst="rightArrow">
            <a:avLst/>
          </a:prstGeom>
          <a:solidFill>
            <a:srgbClr val="EC7061"/>
          </a:solidFill>
          <a:ln w="9525" cap="flat" cmpd="sng" algn="ctr">
            <a:solidFill>
              <a:srgbClr val="EC706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smtClean="0">
              <a:ln>
                <a:noFill/>
              </a:ln>
              <a:solidFill>
                <a:srgbClr val="C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599810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400" smtClean="0">
                <a:sym typeface="Huawei Sans" panose="020C0503030203020204" pitchFamily="34" charset="0"/>
              </a:rPr>
              <a:t>Level-1 and Level-2 DISs are elected separately. You can configure different priorities for DISs of different levels. </a:t>
            </a:r>
            <a:endParaRPr lang="en-US" altLang="zh-CN" sz="1400" smtClean="0">
              <a:sym typeface="Huawei Sans" panose="020C0503030203020204" pitchFamily="34" charset="0"/>
            </a:endParaRPr>
          </a:p>
          <a:p>
            <a:r>
              <a:rPr lang="en-US" sz="1400" smtClean="0">
                <a:sym typeface="Huawei Sans" panose="020C0503030203020204" pitchFamily="34" charset="0"/>
              </a:rPr>
              <a:t>DIS election rules are as follows:</a:t>
            </a:r>
            <a:endParaRPr lang="en-US" altLang="zh-CN" sz="1400" smtClean="0">
              <a:sym typeface="Huawei Sans" panose="020C0503030203020204" pitchFamily="34" charset="0"/>
            </a:endParaRPr>
          </a:p>
          <a:p>
            <a:pPr lvl="1"/>
            <a:r>
              <a:rPr lang="en-US" sz="1200" smtClean="0">
                <a:latin typeface="Huawei Sans" panose="020C0503030203020204" pitchFamily="34" charset="0"/>
                <a:ea typeface="方正兰亭黑简体" panose="02000000000000000000" pitchFamily="2" charset="-122"/>
                <a:sym typeface="Huawei Sans" panose="020C0503030203020204" pitchFamily="34" charset="0"/>
              </a:rPr>
              <a:t>The router with the highest priority is elected as the DIS. </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200" smtClean="0">
                <a:latin typeface="Huawei Sans" panose="020C0503030203020204" pitchFamily="34" charset="0"/>
                <a:ea typeface="方正兰亭黑简体" panose="02000000000000000000" pitchFamily="2" charset="-122"/>
                <a:sym typeface="Huawei Sans" panose="020C0503030203020204" pitchFamily="34" charset="0"/>
              </a:rPr>
              <a:t>If there are multiple routers with the same highest priority on a broadcast network, the one with the highest MAC address is chosen. </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400" smtClean="0">
                <a:sym typeface="Huawei Sans" panose="020C0503030203020204" pitchFamily="34" charset="0"/>
              </a:rPr>
              <a:t>The interval for the DIS to send IIHs is one third of the interval for a common router. This ensures that the faulty DIS can be quickly discovered.</a:t>
            </a:r>
            <a:endParaRPr lang="en-US" altLang="zh-CN" sz="1400" smtClean="0">
              <a:sym typeface="Huawei Sans" panose="020C0503030203020204" pitchFamily="34" charset="0"/>
            </a:endParaRPr>
          </a:p>
          <a:p>
            <a:r>
              <a:rPr lang="en-US" sz="1400" smtClean="0">
                <a:sym typeface="Huawei Sans" panose="020C0503030203020204" pitchFamily="34" charset="0"/>
              </a:rPr>
              <a:t>DIS election in IS-IS differs from designated router (DR) election in OSPF:</a:t>
            </a:r>
          </a:p>
          <a:p>
            <a:pPr lvl="1"/>
            <a:r>
              <a:rPr lang="en-US" sz="1200" smtClean="0">
                <a:latin typeface="Huawei Sans" panose="020C0503030203020204" pitchFamily="34" charset="0"/>
                <a:ea typeface="方正兰亭黑简体" panose="02000000000000000000" pitchFamily="2" charset="-122"/>
                <a:sym typeface="Huawei Sans" panose="020C0503030203020204" pitchFamily="34" charset="0"/>
              </a:rPr>
              <a:t>On an IS-IS broadcast network, the router with priority 0 also takes part in DIS election. In OSPF, the router with priority 0 does not take part in DR election.</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200" smtClean="0">
                <a:latin typeface="Huawei Sans" panose="020C0503030203020204" pitchFamily="34" charset="0"/>
                <a:ea typeface="方正兰亭黑简体" panose="02000000000000000000" pitchFamily="2" charset="-122"/>
                <a:sym typeface="Huawei Sans" panose="020C0503030203020204" pitchFamily="34" charset="0"/>
              </a:rPr>
              <a:t>In IS-IS, when a new router that is qualified for being a DIS connects to a broadcast network, the router is elected as the new DIS and the previous pseudonode is deleted. This causes a new flooding of LSPs. In OSPF, when a new router connects to a network, it is not immediately elected as the DR even if it has the highest DR priority.</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200" smtClean="0">
                <a:latin typeface="Huawei Sans" panose="020C0503030203020204" pitchFamily="34" charset="0"/>
                <a:ea typeface="方正兰亭黑简体" panose="02000000000000000000" pitchFamily="2" charset="-122"/>
                <a:sym typeface="Huawei Sans" panose="020C0503030203020204" pitchFamily="34" charset="0"/>
              </a:rPr>
              <a:t>On an IS-IS broadcast network, routers (including non-DIS routers) of the same level on a network segment set up neighbor relationships. In OSPF, routers set up neighbor relationships with only the DR and backup designated router (BDR).</a:t>
            </a:r>
          </a:p>
          <a:p>
            <a:endParaRPr lang="en-US" altLang="zh-CN" sz="1400" smtClean="0">
              <a:sym typeface="Huawei Sans" panose="020C0503030203020204" pitchFamily="34" charset="0"/>
            </a:endParaRPr>
          </a:p>
          <a:p>
            <a:endParaRPr lang="en-US" altLang="zh-CN" sz="14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DIS in IS-IS and DR in OSPF</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燕尾形 6"/>
          <p:cNvSpPr/>
          <p:nvPr/>
        </p:nvSpPr>
        <p:spPr bwMode="auto">
          <a:xfrm>
            <a:off x="6637020" y="40418"/>
            <a:ext cx="2164527"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561544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8" y="1558344"/>
            <a:ext cx="5206126" cy="4823405"/>
          </a:xfrm>
        </p:spPr>
        <p:txBody>
          <a:bodyPr/>
          <a:lstStyle/>
          <a:p>
            <a:r>
              <a:rPr lang="en-US" sz="1600" dirty="0" smtClean="0">
                <a:sym typeface="Huawei Sans" panose="020C0503030203020204" pitchFamily="34" charset="0"/>
              </a:rPr>
              <a:t>On a P2P network, the two-way handshake mechanism is used to establish a neighbor relationship. When a router receives an IIH from the peer, the router declares the neighbor relationship status to be Up and establishes a neighbor relationship.</a:t>
            </a:r>
            <a:endParaRPr lang="en-US" altLang="zh-CN" sz="1600" dirty="0" smtClean="0">
              <a:sym typeface="Huawei Sans" panose="020C0503030203020204" pitchFamily="34" charset="0"/>
            </a:endParaRPr>
          </a:p>
          <a:p>
            <a:r>
              <a:rPr lang="en-US" sz="1600" dirty="0" smtClean="0">
                <a:sym typeface="Huawei Sans" panose="020C0503030203020204" pitchFamily="34" charset="0"/>
              </a:rPr>
              <a:t>The two-way handshake mechanism has defects. When IS-IS is used on a P2P network, Huawei devices use three-way handshake to establish neighbor relationships by default. In this mode, three P2P IIHs are sent to establish a neighbor relationship.</a:t>
            </a: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Process of Establishing a Neighbor Relationship on a P2P Network</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4941063" y="1648925"/>
            <a:ext cx="7124123" cy="4146639"/>
            <a:chOff x="3485751" y="2239559"/>
            <a:chExt cx="7124123" cy="4146639"/>
          </a:xfrm>
        </p:grpSpPr>
        <p:cxnSp>
          <p:nvCxnSpPr>
            <p:cNvPr id="22" name="直接箭头连接符 21"/>
            <p:cNvCxnSpPr>
              <a:stCxn id="36" idx="3"/>
              <a:endCxn id="33" idx="1"/>
            </p:cNvCxnSpPr>
            <p:nvPr/>
          </p:nvCxnSpPr>
          <p:spPr bwMode="gray">
            <a:xfrm>
              <a:off x="5688310" y="2854210"/>
              <a:ext cx="2990516" cy="10295"/>
            </a:xfrm>
            <a:prstGeom prst="straightConnector1">
              <a:avLst/>
            </a:prstGeom>
            <a:ln w="19050">
              <a:prstDash val="dash"/>
              <a:tailEnd type="none"/>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7" name="直接箭头连接符 36"/>
            <p:cNvCxnSpPr/>
            <p:nvPr/>
          </p:nvCxnSpPr>
          <p:spPr bwMode="gray">
            <a:xfrm flipV="1">
              <a:off x="9593326" y="6006789"/>
              <a:ext cx="540000" cy="1"/>
            </a:xfrm>
            <a:prstGeom prst="straightConnector1">
              <a:avLst/>
            </a:prstGeom>
            <a:ln w="19050">
              <a:prstDash val="dash"/>
              <a:tailEnd type="none"/>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2" name="组合 1"/>
            <p:cNvGrpSpPr/>
            <p:nvPr/>
          </p:nvGrpSpPr>
          <p:grpSpPr bwMode="gray">
            <a:xfrm>
              <a:off x="3485751" y="2239559"/>
              <a:ext cx="7124123" cy="4146639"/>
              <a:chOff x="-26223" y="2753540"/>
              <a:chExt cx="7124123" cy="4146639"/>
            </a:xfrm>
          </p:grpSpPr>
          <p:sp>
            <p:nvSpPr>
              <p:cNvPr id="21" name="矩形 20"/>
              <p:cNvSpPr/>
              <p:nvPr/>
            </p:nvSpPr>
            <p:spPr bwMode="gray">
              <a:xfrm>
                <a:off x="-26223" y="2753540"/>
                <a:ext cx="3776465" cy="3687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R1(Level-1)</a:t>
                </a:r>
              </a:p>
              <a:p>
                <a:pPr algn="ctr" fontAlgn="ctr">
                  <a:buClr>
                    <a:srgbClr val="CC9900"/>
                  </a:buClr>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NET 49.0001. 0100.0000.1001.00</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a:stCxn id="36" idx="2"/>
              </p:cNvCxnSpPr>
              <p:nvPr/>
            </p:nvCxnSpPr>
            <p:spPr bwMode="gray">
              <a:xfrm>
                <a:off x="1862010" y="3625366"/>
                <a:ext cx="0" cy="3274813"/>
              </a:xfrm>
              <a:prstGeom prst="line">
                <a:avLst/>
              </a:prstGeom>
              <a:ln w="28575">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4" name="直接连接符 23"/>
              <p:cNvCxnSpPr>
                <a:stCxn id="33" idx="2"/>
              </p:cNvCxnSpPr>
              <p:nvPr/>
            </p:nvCxnSpPr>
            <p:spPr bwMode="gray">
              <a:xfrm>
                <a:off x="5481178" y="3635661"/>
                <a:ext cx="0" cy="3264518"/>
              </a:xfrm>
              <a:prstGeom prst="line">
                <a:avLst/>
              </a:prstGeom>
              <a:ln w="28575">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 name="直接箭头连接符 24"/>
              <p:cNvCxnSpPr/>
              <p:nvPr/>
            </p:nvCxnSpPr>
            <p:spPr bwMode="gray">
              <a:xfrm>
                <a:off x="1993114" y="4482476"/>
                <a:ext cx="3379810" cy="0"/>
              </a:xfrm>
              <a:prstGeom prst="straightConnector1">
                <a:avLst/>
              </a:prstGeom>
              <a:ln w="28575">
                <a:solidFill>
                  <a:srgbClr val="00B0F0"/>
                </a:solidFill>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6" name="TextBox 16"/>
              <p:cNvSpPr txBox="1"/>
              <p:nvPr/>
            </p:nvSpPr>
            <p:spPr bwMode="gray">
              <a:xfrm>
                <a:off x="2045086" y="3583047"/>
                <a:ext cx="3436092" cy="746358"/>
              </a:xfrm>
              <a:prstGeom prst="rect">
                <a:avLst/>
              </a:prstGeom>
              <a:noFill/>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Level-1 P2P IIH</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System ID: 0100.0000.1001</a:t>
                </a: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Area: 49.0001 </a:t>
                </a: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Neighbor: null</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21"/>
              <p:cNvSpPr txBox="1"/>
              <p:nvPr/>
            </p:nvSpPr>
            <p:spPr bwMode="gray">
              <a:xfrm>
                <a:off x="5431154" y="4296591"/>
                <a:ext cx="993935"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Initial</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22"/>
              <p:cNvSpPr txBox="1"/>
              <p:nvPr/>
            </p:nvSpPr>
            <p:spPr bwMode="gray">
              <a:xfrm>
                <a:off x="5304401" y="6394660"/>
                <a:ext cx="982206"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Up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166852" y="3121310"/>
                <a:ext cx="628652" cy="514351"/>
              </a:xfrm>
              <a:prstGeom prst="rect">
                <a:avLst/>
              </a:prstGeom>
              <a:noFill/>
            </p:spPr>
          </p:pic>
          <p:pic>
            <p:nvPicPr>
              <p:cNvPr id="3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547684" y="3111015"/>
                <a:ext cx="628652" cy="514351"/>
              </a:xfrm>
              <a:prstGeom prst="rect">
                <a:avLst/>
              </a:prstGeom>
              <a:noFill/>
            </p:spPr>
          </p:pic>
          <p:sp>
            <p:nvSpPr>
              <p:cNvPr id="39" name="矩形 38"/>
              <p:cNvSpPr/>
              <p:nvPr/>
            </p:nvSpPr>
            <p:spPr bwMode="gray">
              <a:xfrm>
                <a:off x="4004502" y="2753540"/>
                <a:ext cx="3093398" cy="3687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R2(Level-1)</a:t>
                </a:r>
              </a:p>
              <a:p>
                <a:pPr algn="ctr" fontAlgn="ctr">
                  <a:buClr>
                    <a:srgbClr val="CC9900"/>
                  </a:buClr>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NET 49.0001.0100.0000.2002.00</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bwMode="gray">
              <a:xfrm>
                <a:off x="1993114" y="5471811"/>
                <a:ext cx="3379810" cy="0"/>
              </a:xfrm>
              <a:prstGeom prst="straightConnector1">
                <a:avLst/>
              </a:prstGeom>
              <a:ln w="28575">
                <a:solidFill>
                  <a:srgbClr val="00B0F0"/>
                </a:solidFill>
                <a:headEnd type="triangle" w="med" len="med"/>
                <a:tailEnd type="non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4" name="TextBox 16"/>
              <p:cNvSpPr txBox="1"/>
              <p:nvPr/>
            </p:nvSpPr>
            <p:spPr bwMode="gray">
              <a:xfrm>
                <a:off x="2045086" y="4572382"/>
                <a:ext cx="3436092" cy="907941"/>
              </a:xfrm>
              <a:prstGeom prst="rect">
                <a:avLst/>
              </a:prstGeom>
              <a:noFill/>
            </p:spPr>
            <p:txBody>
              <a:bodyPr wrap="square" rtlCol="0">
                <a:spAutoFit/>
              </a:bodyPr>
              <a:lstStyle/>
              <a:p>
                <a:pPr algn="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Level-1 P2P IIH</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System ID: 0100.0000.2002 </a:t>
                </a:r>
              </a:p>
              <a:p>
                <a:pPr algn="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Area:  49.0001 </a:t>
                </a:r>
              </a:p>
              <a:p>
                <a:pPr algn="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Neighbor: </a:t>
                </a:r>
                <a:r>
                  <a:rPr lang="en-US" sz="105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0100.0000.1001</a:t>
                </a:r>
              </a:p>
              <a:p>
                <a:pPr algn="r" fontAlgn="ct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箭头连接符 44"/>
              <p:cNvCxnSpPr/>
              <p:nvPr/>
            </p:nvCxnSpPr>
            <p:spPr bwMode="gray">
              <a:xfrm>
                <a:off x="1993114" y="6567376"/>
                <a:ext cx="3379810" cy="0"/>
              </a:xfrm>
              <a:prstGeom prst="straightConnector1">
                <a:avLst/>
              </a:prstGeom>
              <a:ln w="28575">
                <a:solidFill>
                  <a:srgbClr val="00B0F0"/>
                </a:solidFill>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6" name="TextBox 16"/>
              <p:cNvSpPr txBox="1"/>
              <p:nvPr/>
            </p:nvSpPr>
            <p:spPr bwMode="gray">
              <a:xfrm>
                <a:off x="2045086" y="5667947"/>
                <a:ext cx="3436092" cy="746358"/>
              </a:xfrm>
              <a:prstGeom prst="rect">
                <a:avLst/>
              </a:prstGeom>
              <a:noFill/>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Level-1 P2P IIH</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System ID: 0100.0000.1001</a:t>
                </a: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Area:  49.0001 </a:t>
                </a: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Neighbor: </a:t>
                </a:r>
                <a:r>
                  <a:rPr lang="en-US" sz="105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0100.0000.2002</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21"/>
              <p:cNvSpPr txBox="1"/>
              <p:nvPr/>
            </p:nvSpPr>
            <p:spPr bwMode="gray">
              <a:xfrm>
                <a:off x="5431154" y="3686333"/>
                <a:ext cx="993935"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Down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22"/>
              <p:cNvSpPr txBox="1"/>
              <p:nvPr/>
            </p:nvSpPr>
            <p:spPr bwMode="gray">
              <a:xfrm>
                <a:off x="1138687" y="5347798"/>
                <a:ext cx="982206" cy="261610"/>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Up</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21"/>
              <p:cNvSpPr txBox="1"/>
              <p:nvPr/>
            </p:nvSpPr>
            <p:spPr bwMode="gray">
              <a:xfrm>
                <a:off x="5874838" y="6516615"/>
                <a:ext cx="993935" cy="261610"/>
              </a:xfrm>
              <a:prstGeom prst="rect">
                <a:avLst/>
              </a:prstGeom>
              <a:noFill/>
            </p:spPr>
            <p:txBody>
              <a:bodyPr wrap="square" rtlCol="0">
                <a:spAutoFit/>
              </a:bodyPr>
              <a:lstStyle/>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Serial link</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9" name="燕尾形 28"/>
          <p:cNvSpPr/>
          <p:nvPr/>
        </p:nvSpPr>
        <p:spPr bwMode="auto">
          <a:xfrm>
            <a:off x="6637020" y="40418"/>
            <a:ext cx="2164527"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870449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Concepts of IS-IS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Working Mechanism of IS-IS</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a:buFont typeface="微软雅黑" panose="020B0503020204020204" pitchFamily="34" charset="-122"/>
              <a:buChar char="▪"/>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IS-IS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37224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530069"/>
          </a:xfrm>
        </p:spPr>
        <p:txBody>
          <a:bodyPr/>
          <a:lstStyle/>
          <a:p>
            <a:r>
              <a:rPr lang="en-US" sz="1600" dirty="0" smtClean="0">
                <a:sym typeface="Huawei Sans" panose="020C0503030203020204" pitchFamily="34" charset="0"/>
              </a:rPr>
              <a:t>LSPs are used to exchange link state information. There are two types of LSPs: Level-1 and Level-2 LSPs. A Level-1 router transmits Level-1 LSPs; a Level-2 router transmits Level-2 LSPs; and a Level-1-2 router can transmit both Level-1 and Level-2 LSPs.</a:t>
            </a:r>
            <a:endParaRPr lang="en-US" altLang="zh-CN" sz="1600" dirty="0" smtClean="0">
              <a:sym typeface="Huawei Sans" panose="020C0503030203020204" pitchFamily="34" charset="0"/>
            </a:endParaRPr>
          </a:p>
          <a:p>
            <a:r>
              <a:rPr lang="en-US" sz="1600" dirty="0" smtClean="0">
                <a:sym typeface="Huawei Sans" panose="020C0503030203020204" pitchFamily="34" charset="0"/>
              </a:rPr>
              <a:t>Level-1 and Level-2 LSPs have the same format.</a:t>
            </a:r>
            <a:endParaRPr lang="en-US" sz="1600" dirty="0">
              <a:sym typeface="Huawei Sans" panose="020C0503030203020204" pitchFamily="34" charset="0"/>
            </a:endParaRPr>
          </a:p>
        </p:txBody>
      </p:sp>
      <p:sp>
        <p:nvSpPr>
          <p:cNvPr id="2" name="标题 1"/>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LSP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838083839"/>
              </p:ext>
            </p:extLst>
          </p:nvPr>
        </p:nvGraphicFramePr>
        <p:xfrm>
          <a:off x="682829" y="3194542"/>
          <a:ext cx="2391694" cy="2681442"/>
        </p:xfrm>
        <a:graphic>
          <a:graphicData uri="http://schemas.openxmlformats.org/drawingml/2006/table">
            <a:tbl>
              <a:tblPr>
                <a:tableStyleId>{72833802-FEF1-4C79-8D5D-14CF1EAF98D9}</a:tableStyleId>
              </a:tblPr>
              <a:tblGrid>
                <a:gridCol w="298962"/>
                <a:gridCol w="1195847"/>
                <a:gridCol w="298962"/>
                <a:gridCol w="597923"/>
              </a:tblGrid>
              <a:tr h="297938">
                <a:tc gridSpan="4">
                  <a:txBody>
                    <a:bodyPr/>
                    <a:lstStyle/>
                    <a:p>
                      <a:pPr algn="ctr" fontAlgn="ct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PDU Common Header </a:t>
                      </a:r>
                      <a:endParaRPr lang="en-US" sz="11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7938">
                <a:tc gridSpan="4">
                  <a:txBody>
                    <a:bodyPr/>
                    <a:lstStyle/>
                    <a:p>
                      <a:pPr algn="ctr" fontAlgn="ct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PDU Length </a:t>
                      </a:r>
                      <a:endParaRPr lang="en-US" sz="11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7938">
                <a:tc gridSpan="4">
                  <a:txBody>
                    <a:bodyPr/>
                    <a:lstStyle/>
                    <a:p>
                      <a:pPr algn="ctr" fontAlgn="ct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Remaining Lifetime </a:t>
                      </a:r>
                      <a:endParaRPr lang="en-US" sz="11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7938">
                <a:tc gridSpan="4">
                  <a:txBody>
                    <a:bodyPr/>
                    <a:lstStyle/>
                    <a:p>
                      <a:pPr algn="ctr" fontAlgn="ct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Holding Time</a:t>
                      </a:r>
                      <a:endParaRPr lang="en-US" sz="11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7938">
                <a:tc gridSpan="4">
                  <a:txBody>
                    <a:bodyPr/>
                    <a:lstStyle/>
                    <a:p>
                      <a:pPr algn="ctr" fontAlgn="ct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LSP ID </a:t>
                      </a:r>
                      <a:endParaRPr lang="en-US" sz="11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7938">
                <a:tc gridSpan="4">
                  <a:txBody>
                    <a:bodyPr/>
                    <a:lstStyle/>
                    <a:p>
                      <a:pPr algn="ctr" fontAlgn="ct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Sequence Number </a:t>
                      </a:r>
                      <a:endParaRPr lang="en-US" altLang="zh-CN" sz="1100" b="0" i="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7938">
                <a:tc gridSpan="4">
                  <a:txBody>
                    <a:bodyPr/>
                    <a:lstStyle/>
                    <a:p>
                      <a:pPr algn="ctr" fontAlgn="ct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Checksum </a:t>
                      </a:r>
                      <a:endParaRPr lang="en-US" sz="11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7938">
                <a:tc>
                  <a:txBody>
                    <a:bodyPr/>
                    <a:lstStyle/>
                    <a:p>
                      <a:pPr algn="ctr" fontAlgn="ct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endParaRPr lang="en-US" sz="11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ATT(4bit)</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OL</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 Type </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97938">
                <a:tc gridSpan="4">
                  <a:txBody>
                    <a:bodyPr/>
                    <a:lstStyle/>
                    <a:p>
                      <a:pPr algn="ctr" fontAlgn="ct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Variable Length Fields</a:t>
                      </a:r>
                      <a:endParaRPr lang="en-US" sz="11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1" name="文本框 10"/>
          <p:cNvSpPr txBox="1"/>
          <p:nvPr/>
        </p:nvSpPr>
        <p:spPr>
          <a:xfrm>
            <a:off x="3289034" y="2734598"/>
            <a:ext cx="8456879" cy="3647152"/>
          </a:xfrm>
          <a:prstGeom prst="rect">
            <a:avLst/>
          </a:prstGeom>
          <a:noFill/>
        </p:spPr>
        <p:txBody>
          <a:bodyPr wrap="square" rtlCol="0">
            <a:spAutoFit/>
          </a:bodyPr>
          <a:lstStyle/>
          <a:p>
            <a:pPr fontAlgn="ctr">
              <a:lnSpc>
                <a:spcPct val="140000"/>
              </a:lnSpc>
            </a:pP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Remaining Lifetime</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indicates the lifetime of an LSP, in seconds.</a:t>
            </a:r>
          </a:p>
          <a:p>
            <a:pPr fontAlgn="ctr">
              <a:lnSpc>
                <a:spcPct val="140000"/>
              </a:lnSpc>
            </a:pP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LSP ID</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consists of the system ID, </a:t>
            </a:r>
            <a:r>
              <a:rPr lang="en-US" sz="1100" dirty="0" err="1" smtClean="0">
                <a:latin typeface="Huawei Sans" panose="020C0503030203020204" pitchFamily="34" charset="0"/>
                <a:ea typeface="方正兰亭黑简体" panose="02000000000000000000" pitchFamily="2" charset="-122"/>
                <a:sym typeface="Huawei Sans" panose="020C0503030203020204" pitchFamily="34" charset="0"/>
              </a:rPr>
              <a:t>pseudonode</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ID, and LSP fragment number.</a:t>
            </a:r>
          </a:p>
          <a:p>
            <a:pPr fontAlgn="ctr">
              <a:lnSpc>
                <a:spcPct val="14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Sequence Number: indicates the LSP sequence number. When a router is started, the sequence number of the first LSP sent by the router is 1. When a new LSP is generated, the sequence number of the LSP is equal to the sequence number of the previous LSP plus 1. Therefore, newer LSPs have larger sequence numbers.</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Checksum</a:t>
            </a: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indicates the checksum of an LSP.</a:t>
            </a:r>
          </a:p>
          <a:p>
            <a:pPr fontAlgn="ctr">
              <a:lnSpc>
                <a:spcPct val="140000"/>
              </a:lnSpc>
            </a:pP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ATT (Attachment)</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is generated by a Level-1-2 router to identify whether the originating router is connected to other areas. Though this field is also included in Level-1 or Level-2 </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LSPs sent by Level-1 or Level2 routers, </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it is associated only with Level-1 LSPs sent by Level-1-2 routers.</a:t>
            </a:r>
          </a:p>
          <a:p>
            <a:pPr fontAlgn="ctr">
              <a:lnSpc>
                <a:spcPct val="140000"/>
              </a:lnSpc>
            </a:pPr>
            <a:r>
              <a:rPr lang="en-US"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OL (1 bit)</a:t>
            </a: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indicates the LSDB overload. LSPs with the overload bit are still flooded on the network, but these LSPs are ignored during the calculation of the routes that pass through a router in overload state. After the overload bit is set on a router, other routers ignore the router when performing SPF calculation. If a router is experiencing a memory shortage, it automatically configures the overload bit in LSPs to be sent.</a:t>
            </a:r>
          </a:p>
          <a:p>
            <a:pPr fontAlgn="ctr">
              <a:lnSpc>
                <a:spcPct val="140000"/>
              </a:lnSpc>
            </a:pPr>
            <a:r>
              <a:rPr lang="en-US"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IS Type (2 bits)</a:t>
            </a: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indicates the type of the router generating the LSP. It is used to specify whether the router is a Level-1 router or a Level-2 router (01 indicates Level-1; 11 indicates Level-2).</a:t>
            </a:r>
          </a:p>
        </p:txBody>
      </p:sp>
      <p:cxnSp>
        <p:nvCxnSpPr>
          <p:cNvPr id="13" name="直接连接符 12"/>
          <p:cNvCxnSpPr/>
          <p:nvPr/>
        </p:nvCxnSpPr>
        <p:spPr>
          <a:xfrm>
            <a:off x="682829" y="2895619"/>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066610" y="2895619"/>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sp>
        <p:nvSpPr>
          <p:cNvPr id="15" name="Line 25"/>
          <p:cNvSpPr>
            <a:spLocks noChangeShapeType="1"/>
          </p:cNvSpPr>
          <p:nvPr/>
        </p:nvSpPr>
        <p:spPr bwMode="auto">
          <a:xfrm flipH="1">
            <a:off x="681329" y="3083986"/>
            <a:ext cx="980129" cy="0"/>
          </a:xfrm>
          <a:prstGeom prst="line">
            <a:avLst/>
          </a:prstGeom>
          <a:solidFill>
            <a:srgbClr val="F4FBFE"/>
          </a:solidFill>
          <a:ln w="9525">
            <a:solidFill>
              <a:srgbClr val="00B0F0"/>
            </a:solidFill>
            <a:round/>
            <a:headEnd/>
            <a:tailEnd type="triangle" w="med" len="me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 Box 27"/>
          <p:cNvSpPr txBox="1">
            <a:spLocks noChangeArrowheads="1"/>
          </p:cNvSpPr>
          <p:nvPr/>
        </p:nvSpPr>
        <p:spPr bwMode="auto">
          <a:xfrm>
            <a:off x="1591771" y="2950012"/>
            <a:ext cx="582212" cy="261610"/>
          </a:xfrm>
          <a:prstGeom prst="rect">
            <a:avLst/>
          </a:prstGeom>
          <a:noFill/>
          <a:ln w="9525" algn="ctr">
            <a:noFill/>
            <a:miter lim="800000"/>
            <a:headEnd/>
            <a:tailEnd/>
          </a:ln>
        </p:spPr>
        <p:txBody>
          <a:bodyPr wrap="none">
            <a:spAutoFit/>
          </a:bodyPr>
          <a:lstStyle/>
          <a:p>
            <a:pPr algn="ctr" defTabSz="784225" eaLnBrk="0" fontAlgn="ctr" hangingPunct="0"/>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 byte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Line 25"/>
          <p:cNvSpPr>
            <a:spLocks noChangeShapeType="1"/>
          </p:cNvSpPr>
          <p:nvPr/>
        </p:nvSpPr>
        <p:spPr bwMode="auto">
          <a:xfrm flipH="1" flipV="1">
            <a:off x="2115671" y="3083986"/>
            <a:ext cx="958851" cy="1"/>
          </a:xfrm>
          <a:prstGeom prst="line">
            <a:avLst/>
          </a:prstGeom>
          <a:solidFill>
            <a:srgbClr val="F4FBFE"/>
          </a:solidFill>
          <a:ln w="9525">
            <a:solidFill>
              <a:srgbClr val="00B0F0"/>
            </a:solidFill>
            <a:round/>
            <a:headEnd type="triangle" w="med" len="med"/>
            <a:tailEnd type="none" w="med" len="me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auto">
          <a:xfrm>
            <a:off x="8741050" y="40418"/>
            <a:ext cx="172510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919534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bwMode="gray">
          <a:xfrm>
            <a:off x="420395" y="1825275"/>
            <a:ext cx="4495089" cy="3065860"/>
            <a:chOff x="7095840" y="1844536"/>
            <a:chExt cx="4495089" cy="3065860"/>
          </a:xfrm>
        </p:grpSpPr>
        <p:sp>
          <p:nvSpPr>
            <p:cNvPr id="61" name="圆角矩形 60"/>
            <p:cNvSpPr/>
            <p:nvPr/>
          </p:nvSpPr>
          <p:spPr bwMode="gray">
            <a:xfrm>
              <a:off x="7145963" y="1844536"/>
              <a:ext cx="4284362"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30071" y="3173807"/>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39846" y="4225097"/>
              <a:ext cx="540000" cy="442800"/>
            </a:xfrm>
            <a:prstGeom prst="rect">
              <a:avLst/>
            </a:prstGeom>
          </p:spPr>
        </p:pic>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23547" y="2088189"/>
              <a:ext cx="540000" cy="442800"/>
            </a:xfrm>
            <a:prstGeom prst="rect">
              <a:avLst/>
            </a:prstGeom>
          </p:spPr>
        </p:pic>
        <p:cxnSp>
          <p:nvCxnSpPr>
            <p:cNvPr id="68" name="直接连接符 67"/>
            <p:cNvCxnSpPr>
              <a:stCxn id="63" idx="0"/>
              <a:endCxn id="65" idx="1"/>
            </p:cNvCxnSpPr>
            <p:nvPr/>
          </p:nvCxnSpPr>
          <p:spPr bwMode="gray">
            <a:xfrm flipV="1">
              <a:off x="8200071" y="2309589"/>
              <a:ext cx="1723476"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5" idx="3"/>
            </p:cNvCxnSpPr>
            <p:nvPr/>
          </p:nvCxnSpPr>
          <p:spPr bwMode="gray">
            <a:xfrm>
              <a:off x="10463547" y="2309589"/>
              <a:ext cx="1054196" cy="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4" idx="3"/>
            </p:cNvCxnSpPr>
            <p:nvPr/>
          </p:nvCxnSpPr>
          <p:spPr bwMode="gray">
            <a:xfrm>
              <a:off x="10479846" y="4446497"/>
              <a:ext cx="11110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3" idx="2"/>
              <a:endCxn id="64" idx="1"/>
            </p:cNvCxnSpPr>
            <p:nvPr/>
          </p:nvCxnSpPr>
          <p:spPr bwMode="gray">
            <a:xfrm>
              <a:off x="8200071" y="3616607"/>
              <a:ext cx="1739775"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8"/>
            <p:cNvSpPr txBox="1">
              <a:spLocks noChangeArrowheads="1"/>
            </p:cNvSpPr>
            <p:nvPr/>
          </p:nvSpPr>
          <p:spPr bwMode="gray">
            <a:xfrm>
              <a:off x="8416327" y="3243955"/>
              <a:ext cx="683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8"/>
            <p:cNvSpPr txBox="1">
              <a:spLocks noChangeArrowheads="1"/>
            </p:cNvSpPr>
            <p:nvPr/>
          </p:nvSpPr>
          <p:spPr bwMode="gray">
            <a:xfrm>
              <a:off x="9775804" y="4633397"/>
              <a:ext cx="8451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8"/>
            <p:cNvSpPr txBox="1">
              <a:spLocks noChangeArrowheads="1"/>
            </p:cNvSpPr>
            <p:nvPr/>
          </p:nvSpPr>
          <p:spPr bwMode="gray">
            <a:xfrm>
              <a:off x="9794356" y="1854270"/>
              <a:ext cx="835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8"/>
            <p:cNvSpPr txBox="1">
              <a:spLocks noChangeArrowheads="1"/>
            </p:cNvSpPr>
            <p:nvPr/>
          </p:nvSpPr>
          <p:spPr bwMode="gray">
            <a:xfrm rot="19954335">
              <a:off x="8605304" y="2717119"/>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8"/>
            <p:cNvSpPr txBox="1">
              <a:spLocks noChangeArrowheads="1"/>
            </p:cNvSpPr>
            <p:nvPr/>
          </p:nvSpPr>
          <p:spPr bwMode="gray">
            <a:xfrm rot="1521044">
              <a:off x="8767044" y="3826398"/>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10.1.13.0/24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8"/>
            <p:cNvSpPr txBox="1">
              <a:spLocks noChangeArrowheads="1"/>
            </p:cNvSpPr>
            <p:nvPr/>
          </p:nvSpPr>
          <p:spPr bwMode="gray">
            <a:xfrm>
              <a:off x="10409267" y="2337947"/>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10.1.24.0/24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8"/>
            <p:cNvSpPr txBox="1">
              <a:spLocks noChangeArrowheads="1"/>
            </p:cNvSpPr>
            <p:nvPr/>
          </p:nvSpPr>
          <p:spPr bwMode="gray">
            <a:xfrm>
              <a:off x="10419497" y="4187618"/>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10.1.35.0/24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p:cNvCxnSpPr/>
            <p:nvPr/>
          </p:nvCxnSpPr>
          <p:spPr bwMode="gray">
            <a:xfrm flipV="1">
              <a:off x="7145963" y="3418990"/>
              <a:ext cx="78989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TextBox 8"/>
            <p:cNvSpPr txBox="1">
              <a:spLocks noChangeArrowheads="1"/>
            </p:cNvSpPr>
            <p:nvPr/>
          </p:nvSpPr>
          <p:spPr bwMode="gray">
            <a:xfrm>
              <a:off x="7095840" y="3173807"/>
              <a:ext cx="9012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1.1.1.0/24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8"/>
            <p:cNvSpPr txBox="1">
              <a:spLocks noChangeArrowheads="1"/>
            </p:cNvSpPr>
            <p:nvPr/>
          </p:nvSpPr>
          <p:spPr bwMode="gray">
            <a:xfrm>
              <a:off x="7286342" y="1916791"/>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IS-IS LSDB</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8"/>
          <p:cNvSpPr txBox="1">
            <a:spLocks noChangeArrowheads="1"/>
          </p:cNvSpPr>
          <p:nvPr/>
        </p:nvSpPr>
        <p:spPr bwMode="gray">
          <a:xfrm>
            <a:off x="2237110" y="5053122"/>
            <a:ext cx="23936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R1's system ID: 0100.0000.1001</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R2's system ID: 0100.0000.2002</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R3's system ID: 0100.0000.3003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5519510" y="1230712"/>
            <a:ext cx="6041185" cy="3695536"/>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ctr"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&lt;R1&gt; display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lsdb</a:t>
            </a:r>
            <a:endPar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Database information for ISIS(1)</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Level-1 Link State Database</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LSPID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Num</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Checksum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Holdtime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Length   ATT/P/OL</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0100.0000.1001.00-00*   0x00000005   0x13a8      1187          97         0/0/0</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0100.0000.1001.01-00*    0x00000001   0xda2e       1185          55         0/0/0</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0100.0000.2002.00-00     0x00000004   0x94e9      1188           86         1/0/0</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Total LSP(s): 5</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 TLV)-Leaking Route, *(By LSPID)-Self LSP, +-Self LSP(Extended),</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ATT-Attached, P-Partition, OL-Overload</a:t>
            </a: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25166079"/>
              </p:ext>
            </p:extLst>
          </p:nvPr>
        </p:nvGraphicFramePr>
        <p:xfrm>
          <a:off x="5519509" y="5092045"/>
          <a:ext cx="6041185" cy="840041"/>
        </p:xfrm>
        <a:graphic>
          <a:graphicData uri="http://schemas.openxmlformats.org/drawingml/2006/table">
            <a:tbl>
              <a:tblPr>
                <a:tableStyleId>{72833802-FEF1-4C79-8D5D-14CF1EAF98D9}</a:tableStyleId>
              </a:tblPr>
              <a:tblGrid>
                <a:gridCol w="1673771"/>
                <a:gridCol w="1474470"/>
                <a:gridCol w="1116330"/>
                <a:gridCol w="1776614"/>
              </a:tblGrid>
              <a:tr h="305666">
                <a:tc>
                  <a:txBody>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0100.0000.1001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00</a:t>
                      </a:r>
                      <a:endParaRPr lang="en-US" altLang="zh-CN" sz="1400" b="0" i="0" u="none" strike="noStrike" dirty="0">
                        <a:solidFill>
                          <a:schemeClr val="accent6">
                            <a:lumMod val="7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smtClean="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rPr>
                        <a:t>00</a:t>
                      </a:r>
                      <a:endParaRPr lang="en-US" altLang="zh-CN" sz="1400" b="0" i="0" u="none" strike="noStrike" dirty="0">
                        <a:solidFill>
                          <a:srgbClr val="8BC9A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r>
              <a:tr h="534375">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System-ID</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Pseudonode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ID</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Fragment ID</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Self-originated LSP</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2" name="任意多边形 11"/>
          <p:cNvSpPr/>
          <p:nvPr/>
        </p:nvSpPr>
        <p:spPr bwMode="gray">
          <a:xfrm>
            <a:off x="5120640" y="3088105"/>
            <a:ext cx="411480" cy="2194560"/>
          </a:xfrm>
          <a:custGeom>
            <a:avLst/>
            <a:gdLst>
              <a:gd name="connsiteX0" fmla="*/ 411480 w 411480"/>
              <a:gd name="connsiteY0" fmla="*/ 0 h 2194560"/>
              <a:gd name="connsiteX1" fmla="*/ 411480 w 411480"/>
              <a:gd name="connsiteY1" fmla="*/ 0 h 2194560"/>
              <a:gd name="connsiteX2" fmla="*/ 0 w 411480"/>
              <a:gd name="connsiteY2" fmla="*/ 0 h 2194560"/>
              <a:gd name="connsiteX3" fmla="*/ 0 w 411480"/>
              <a:gd name="connsiteY3" fmla="*/ 2194560 h 2194560"/>
              <a:gd name="connsiteX4" fmla="*/ 350520 w 411480"/>
              <a:gd name="connsiteY4" fmla="*/ 2194560 h 219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 h="2194560">
                <a:moveTo>
                  <a:pt x="411480" y="0"/>
                </a:moveTo>
                <a:lnTo>
                  <a:pt x="411480" y="0"/>
                </a:lnTo>
                <a:lnTo>
                  <a:pt x="0" y="0"/>
                </a:lnTo>
                <a:lnTo>
                  <a:pt x="0" y="2194560"/>
                </a:lnTo>
                <a:lnTo>
                  <a:pt x="350520" y="2194560"/>
                </a:lnTo>
              </a:path>
            </a:pathLst>
          </a:custGeom>
          <a:noFill/>
          <a:ln>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5532120" y="2923139"/>
            <a:ext cx="1752600" cy="285825"/>
          </a:xfrm>
          <a:prstGeom prst="rect">
            <a:avLst/>
          </a:prstGeom>
          <a:noFill/>
          <a:ln>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8741050" y="40418"/>
            <a:ext cx="172510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61351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mtClean="0">
                <a:sym typeface="Huawei Sans" panose="020C0503030203020204" pitchFamily="34" charset="0"/>
              </a:rPr>
              <a:t>Intermediate System-to-Intermediate System (IS-IS) is a dynamic routing protocol initially designed by the International Organization for Standardization (ISO) for its Connectionless Network Protocol (CLNP).</a:t>
            </a:r>
          </a:p>
          <a:p>
            <a:r>
              <a:rPr lang="en-US" smtClean="0">
                <a:sym typeface="Huawei Sans" panose="020C0503030203020204" pitchFamily="34" charset="0"/>
              </a:rPr>
              <a:t>To support IP routing, the Internet Engineering Task Force (IETF) extended and modified IS-IS in RFC 1195. This modification enables IS-IS to apply to TCP/IP and OSI environments. This type of IS-IS is called Integrated IS-IS. IS-IS stated in this course refers to Integrated IS-IS, unless otherwise stated.</a:t>
            </a:r>
            <a:endParaRPr lang="en-US" altLang="zh-CN" smtClean="0">
              <a:sym typeface="Huawei Sans" panose="020C0503030203020204" pitchFamily="34" charset="0"/>
            </a:endParaRPr>
          </a:p>
          <a:p>
            <a:r>
              <a:rPr lang="en-US" smtClean="0">
                <a:sym typeface="Huawei Sans" panose="020C0503030203020204" pitchFamily="34" charset="0"/>
              </a:rPr>
              <a:t>This course describes the basic concepts, working mechanism, and configuration methods of IS-IS.</a:t>
            </a:r>
            <a:endParaRPr lang="en-US" dirty="0">
              <a:sym typeface="Huawei Sans" panose="020C0503030203020204" pitchFamily="34" charset="0"/>
            </a:endParaRPr>
          </a:p>
        </p:txBody>
      </p:sp>
    </p:spTree>
    <p:extLst>
      <p:ext uri="{BB962C8B-B14F-4D97-AF65-F5344CB8AC3E}">
        <p14:creationId xmlns:p14="http://schemas.microsoft.com/office/powerpoint/2010/main" val="157711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Checking the LSP of the Non-pseudonode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446088" y="2148313"/>
            <a:ext cx="4766152" cy="3065860"/>
            <a:chOff x="6655786" y="1577640"/>
            <a:chExt cx="4766152" cy="3065860"/>
          </a:xfrm>
        </p:grpSpPr>
        <p:sp>
          <p:nvSpPr>
            <p:cNvPr id="37" name="圆角矩形 36"/>
            <p:cNvSpPr/>
            <p:nvPr/>
          </p:nvSpPr>
          <p:spPr bwMode="gray">
            <a:xfrm>
              <a:off x="6961136" y="1577640"/>
              <a:ext cx="4284000"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61080" y="2906911"/>
              <a:ext cx="540000" cy="442800"/>
            </a:xfrm>
            <a:prstGeom prst="rect">
              <a:avLst/>
            </a:prstGeom>
          </p:spPr>
        </p:pic>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70855" y="3958201"/>
              <a:ext cx="540000" cy="442800"/>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54556" y="1821293"/>
              <a:ext cx="540000" cy="442800"/>
            </a:xfrm>
            <a:prstGeom prst="rect">
              <a:avLst/>
            </a:prstGeom>
          </p:spPr>
        </p:pic>
        <p:cxnSp>
          <p:nvCxnSpPr>
            <p:cNvPr id="41" name="直接连接符 40"/>
            <p:cNvCxnSpPr>
              <a:stCxn id="38" idx="0"/>
              <a:endCxn id="40" idx="1"/>
            </p:cNvCxnSpPr>
            <p:nvPr/>
          </p:nvCxnSpPr>
          <p:spPr bwMode="gray">
            <a:xfrm flipV="1">
              <a:off x="8031080" y="2042693"/>
              <a:ext cx="1723476"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3"/>
            </p:cNvCxnSpPr>
            <p:nvPr/>
          </p:nvCxnSpPr>
          <p:spPr bwMode="gray">
            <a:xfrm>
              <a:off x="10294556" y="2042693"/>
              <a:ext cx="1054196" cy="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9" idx="3"/>
            </p:cNvCxnSpPr>
            <p:nvPr/>
          </p:nvCxnSpPr>
          <p:spPr bwMode="gray">
            <a:xfrm>
              <a:off x="10310855" y="4179601"/>
              <a:ext cx="11110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8" idx="2"/>
              <a:endCxn id="39" idx="1"/>
            </p:cNvCxnSpPr>
            <p:nvPr/>
          </p:nvCxnSpPr>
          <p:spPr bwMode="gray">
            <a:xfrm>
              <a:off x="8031080" y="3349711"/>
              <a:ext cx="1739775"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8"/>
            <p:cNvSpPr txBox="1">
              <a:spLocks noChangeArrowheads="1"/>
            </p:cNvSpPr>
            <p:nvPr/>
          </p:nvSpPr>
          <p:spPr bwMode="gray">
            <a:xfrm>
              <a:off x="8247336" y="2977059"/>
              <a:ext cx="683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8"/>
            <p:cNvSpPr txBox="1">
              <a:spLocks noChangeArrowheads="1"/>
            </p:cNvSpPr>
            <p:nvPr/>
          </p:nvSpPr>
          <p:spPr bwMode="gray">
            <a:xfrm>
              <a:off x="9606813" y="4366501"/>
              <a:ext cx="8451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8"/>
            <p:cNvSpPr txBox="1">
              <a:spLocks noChangeArrowheads="1"/>
            </p:cNvSpPr>
            <p:nvPr/>
          </p:nvSpPr>
          <p:spPr bwMode="gray">
            <a:xfrm>
              <a:off x="9625365" y="1587374"/>
              <a:ext cx="835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8"/>
            <p:cNvSpPr txBox="1">
              <a:spLocks noChangeArrowheads="1"/>
            </p:cNvSpPr>
            <p:nvPr/>
          </p:nvSpPr>
          <p:spPr bwMode="gray">
            <a:xfrm rot="19954335">
              <a:off x="8436313" y="2450223"/>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8"/>
            <p:cNvSpPr txBox="1">
              <a:spLocks noChangeArrowheads="1"/>
            </p:cNvSpPr>
            <p:nvPr/>
          </p:nvSpPr>
          <p:spPr bwMode="gray">
            <a:xfrm rot="1521044">
              <a:off x="8598053" y="3559502"/>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10.1.13.0/24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8"/>
            <p:cNvSpPr txBox="1">
              <a:spLocks noChangeArrowheads="1"/>
            </p:cNvSpPr>
            <p:nvPr/>
          </p:nvSpPr>
          <p:spPr bwMode="gray">
            <a:xfrm>
              <a:off x="10240276" y="2071051"/>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10.1.24.0/24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8"/>
            <p:cNvSpPr txBox="1">
              <a:spLocks noChangeArrowheads="1"/>
            </p:cNvSpPr>
            <p:nvPr/>
          </p:nvSpPr>
          <p:spPr bwMode="gray">
            <a:xfrm>
              <a:off x="10250506" y="3920722"/>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10.1.35.0/24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p:nvPr/>
          </p:nvCxnSpPr>
          <p:spPr bwMode="gray">
            <a:xfrm>
              <a:off x="6655786" y="3152094"/>
              <a:ext cx="11110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8"/>
            <p:cNvSpPr txBox="1">
              <a:spLocks noChangeArrowheads="1"/>
            </p:cNvSpPr>
            <p:nvPr/>
          </p:nvSpPr>
          <p:spPr bwMode="gray">
            <a:xfrm>
              <a:off x="6888749" y="2906911"/>
              <a:ext cx="9012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1.1.1.0/24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8"/>
            <p:cNvSpPr txBox="1">
              <a:spLocks noChangeArrowheads="1"/>
            </p:cNvSpPr>
            <p:nvPr/>
          </p:nvSpPr>
          <p:spPr bwMode="gray">
            <a:xfrm>
              <a:off x="7117351" y="1649895"/>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6" name="文本框 55"/>
          <p:cNvSpPr txBox="1"/>
          <p:nvPr/>
        </p:nvSpPr>
        <p:spPr bwMode="gray">
          <a:xfrm>
            <a:off x="5267325" y="1502515"/>
            <a:ext cx="6478588" cy="4318575"/>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72000" tIns="40071" rIns="36000" bIns="40071" numCol="1" rtlCol="0" anchor="ctr"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&lt;R1&gt; display </a:t>
            </a: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lsdb</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0100.0000.1001.00-00 verbose</a:t>
            </a: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Database information for ISIS(1)</a:t>
            </a: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Level-1 Link State Database</a:t>
            </a: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LSPID                             </a:t>
            </a: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Seq</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Num</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Checksum    </a:t>
            </a: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Holdtime</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Length    ATT/P/OL</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0100.0000.1001.00-00*     0x0000000e    0x9a75         1072          113         0/0/0</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0100.0000.1001.00</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NLPID 		IPV4</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AREA ADDR 		49.0123</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INTF ADDR 		10.1.12.1                                                //Describe interface information.</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INTF ADDR 		10.1.13.1</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NBR ID 		0100.0000.1001.01 	COST: 10 //Describe the neighbor relationship.</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NBR ID 		0100.0000.3003.01 	COST: 10</a:t>
            </a: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IP-Internal 		10.1.12.0 255.255.255.0 	COST: 10</a:t>
            </a: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IP-Internal 		10.1.13.0 255.255.255.0 	COST: 10   //Describe the route information.</a:t>
            </a:r>
            <a:endParaRPr lang="en-US" altLang="zh-CN"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IP-Internal 		1.1.1.0 255.255.255.0 	COST: 10</a:t>
            </a:r>
          </a:p>
          <a:p>
            <a:pPr fontAlgn="ctr">
              <a:lnSpc>
                <a:spcPts val="1000"/>
              </a:lnSpc>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Total LSP(s): 1</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5280025" y="4255400"/>
            <a:ext cx="4276725" cy="180000"/>
          </a:xfrm>
          <a:prstGeom prst="rect">
            <a:avLst/>
          </a:prstGeom>
          <a:noFill/>
          <a:ln>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5280025" y="3794994"/>
            <a:ext cx="4244975" cy="180000"/>
          </a:xfrm>
          <a:prstGeom prst="rect">
            <a:avLst/>
          </a:prstGeom>
          <a:noFill/>
          <a:ln>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5280025" y="4942682"/>
            <a:ext cx="4314825" cy="180000"/>
          </a:xfrm>
          <a:prstGeom prst="rect">
            <a:avLst/>
          </a:prstGeom>
          <a:noFill/>
          <a:ln>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8741050" y="40418"/>
            <a:ext cx="172510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913243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占位符 3"/>
          <p:cNvSpPr>
            <a:spLocks noGrp="1"/>
          </p:cNvSpPr>
          <p:nvPr>
            <p:ph type="body" sz="quarter" idx="10"/>
          </p:nvPr>
        </p:nvSpPr>
        <p:spPr bwMode="gray">
          <a:xfrm>
            <a:off x="5181325" y="5541854"/>
            <a:ext cx="6576727" cy="839895"/>
          </a:xfrm>
        </p:spPr>
        <p:txBody>
          <a:bodyPr/>
          <a:lstStyle/>
          <a:p>
            <a:pPr marL="0" indent="0">
              <a:buNone/>
            </a:pPr>
            <a:r>
              <a:rPr lang="en-US" sz="1800" dirty="0" smtClean="0">
                <a:sym typeface="Huawei Sans" panose="020C0503030203020204" pitchFamily="34" charset="0"/>
              </a:rPr>
              <a:t>The LSP of the </a:t>
            </a:r>
            <a:r>
              <a:rPr lang="en-US" sz="1800" dirty="0" err="1" smtClean="0">
                <a:sym typeface="Huawei Sans" panose="020C0503030203020204" pitchFamily="34" charset="0"/>
              </a:rPr>
              <a:t>pseudonode</a:t>
            </a:r>
            <a:r>
              <a:rPr lang="en-US" sz="1800" dirty="0" smtClean="0">
                <a:sym typeface="Huawei Sans" panose="020C0503030203020204" pitchFamily="34" charset="0"/>
              </a:rPr>
              <a:t> contains only neighbor information but not routing information.</a:t>
            </a:r>
            <a:endParaRPr lang="en-US" altLang="zh-CN" sz="18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Checking the LSP of a Pseudonode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446088" y="1782553"/>
            <a:ext cx="4766152" cy="3065860"/>
            <a:chOff x="6655786" y="1577640"/>
            <a:chExt cx="4766152" cy="3065860"/>
          </a:xfrm>
        </p:grpSpPr>
        <p:sp>
          <p:nvSpPr>
            <p:cNvPr id="36" name="圆角矩形 35"/>
            <p:cNvSpPr/>
            <p:nvPr/>
          </p:nvSpPr>
          <p:spPr bwMode="gray">
            <a:xfrm>
              <a:off x="6970188" y="1577640"/>
              <a:ext cx="4284000"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61080" y="2906911"/>
              <a:ext cx="540000" cy="442800"/>
            </a:xfrm>
            <a:prstGeom prst="rect">
              <a:avLst/>
            </a:prstGeom>
          </p:spPr>
        </p:pic>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70855" y="3958201"/>
              <a:ext cx="540000" cy="442800"/>
            </a:xfrm>
            <a:prstGeom prst="rect">
              <a:avLst/>
            </a:prstGeom>
          </p:spPr>
        </p:pic>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54556" y="1821293"/>
              <a:ext cx="540000" cy="442800"/>
            </a:xfrm>
            <a:prstGeom prst="rect">
              <a:avLst/>
            </a:prstGeom>
          </p:spPr>
        </p:pic>
        <p:cxnSp>
          <p:nvCxnSpPr>
            <p:cNvPr id="40" name="直接连接符 39"/>
            <p:cNvCxnSpPr>
              <a:stCxn id="37" idx="0"/>
              <a:endCxn id="39" idx="1"/>
            </p:cNvCxnSpPr>
            <p:nvPr/>
          </p:nvCxnSpPr>
          <p:spPr bwMode="gray">
            <a:xfrm flipV="1">
              <a:off x="8031080" y="2042693"/>
              <a:ext cx="1723476"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9" idx="3"/>
            </p:cNvCxnSpPr>
            <p:nvPr/>
          </p:nvCxnSpPr>
          <p:spPr bwMode="gray">
            <a:xfrm>
              <a:off x="10294556" y="2042693"/>
              <a:ext cx="1054196" cy="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8" idx="3"/>
            </p:cNvCxnSpPr>
            <p:nvPr/>
          </p:nvCxnSpPr>
          <p:spPr bwMode="gray">
            <a:xfrm>
              <a:off x="10310855" y="4179601"/>
              <a:ext cx="11110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7" idx="2"/>
              <a:endCxn id="38" idx="1"/>
            </p:cNvCxnSpPr>
            <p:nvPr/>
          </p:nvCxnSpPr>
          <p:spPr bwMode="gray">
            <a:xfrm>
              <a:off x="8031080" y="3349711"/>
              <a:ext cx="1739775"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8"/>
            <p:cNvSpPr txBox="1">
              <a:spLocks noChangeArrowheads="1"/>
            </p:cNvSpPr>
            <p:nvPr/>
          </p:nvSpPr>
          <p:spPr bwMode="gray">
            <a:xfrm>
              <a:off x="8247336" y="2977059"/>
              <a:ext cx="683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8"/>
            <p:cNvSpPr txBox="1">
              <a:spLocks noChangeArrowheads="1"/>
            </p:cNvSpPr>
            <p:nvPr/>
          </p:nvSpPr>
          <p:spPr bwMode="gray">
            <a:xfrm>
              <a:off x="9606813" y="4366501"/>
              <a:ext cx="8451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8"/>
            <p:cNvSpPr txBox="1">
              <a:spLocks noChangeArrowheads="1"/>
            </p:cNvSpPr>
            <p:nvPr/>
          </p:nvSpPr>
          <p:spPr bwMode="gray">
            <a:xfrm>
              <a:off x="9625365" y="1587374"/>
              <a:ext cx="835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8"/>
            <p:cNvSpPr txBox="1">
              <a:spLocks noChangeArrowheads="1"/>
            </p:cNvSpPr>
            <p:nvPr/>
          </p:nvSpPr>
          <p:spPr bwMode="gray">
            <a:xfrm rot="19954335">
              <a:off x="8436313" y="2450223"/>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8"/>
            <p:cNvSpPr txBox="1">
              <a:spLocks noChangeArrowheads="1"/>
            </p:cNvSpPr>
            <p:nvPr/>
          </p:nvSpPr>
          <p:spPr bwMode="gray">
            <a:xfrm rot="1521044">
              <a:off x="8598053" y="3559502"/>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10.1.13.0/24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8"/>
            <p:cNvSpPr txBox="1">
              <a:spLocks noChangeArrowheads="1"/>
            </p:cNvSpPr>
            <p:nvPr/>
          </p:nvSpPr>
          <p:spPr bwMode="gray">
            <a:xfrm>
              <a:off x="10240276" y="2071051"/>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10.1.24.0/24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8"/>
            <p:cNvSpPr txBox="1">
              <a:spLocks noChangeArrowheads="1"/>
            </p:cNvSpPr>
            <p:nvPr/>
          </p:nvSpPr>
          <p:spPr bwMode="gray">
            <a:xfrm>
              <a:off x="10250506" y="3920722"/>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10.1.35.0/24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p:nvPr/>
          </p:nvCxnSpPr>
          <p:spPr bwMode="gray">
            <a:xfrm>
              <a:off x="6655786" y="3152094"/>
              <a:ext cx="11110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8"/>
            <p:cNvSpPr txBox="1">
              <a:spLocks noChangeArrowheads="1"/>
            </p:cNvSpPr>
            <p:nvPr/>
          </p:nvSpPr>
          <p:spPr bwMode="gray">
            <a:xfrm>
              <a:off x="6888749" y="2906911"/>
              <a:ext cx="9012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1.1.1.0/24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8"/>
            <p:cNvSpPr txBox="1">
              <a:spLocks noChangeArrowheads="1"/>
            </p:cNvSpPr>
            <p:nvPr/>
          </p:nvSpPr>
          <p:spPr bwMode="gray">
            <a:xfrm>
              <a:off x="7117351" y="1649895"/>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5" name="文本框 54"/>
          <p:cNvSpPr txBox="1"/>
          <p:nvPr/>
        </p:nvSpPr>
        <p:spPr bwMode="gray">
          <a:xfrm>
            <a:off x="5181325" y="1222408"/>
            <a:ext cx="6539227" cy="4309712"/>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36000" bIns="40071" numCol="1" rtlCol="0" anchor="ctr"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&lt;R1&gt; display </a:t>
            </a:r>
            <a:r>
              <a:rPr lang="en-US" sz="105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lsdb</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0100.0000.1001.</a:t>
            </a:r>
            <a:r>
              <a:rPr lang="en-US" sz="105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01</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-00 verbose</a:t>
            </a: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Database information for ISIS(1)</a:t>
            </a: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Level-1 Link State Database</a:t>
            </a: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LSPID                             </a:t>
            </a:r>
            <a:r>
              <a:rPr lang="en-US" sz="105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Seq</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Num</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Checksum    </a:t>
            </a:r>
            <a:r>
              <a:rPr lang="en-US" sz="105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Holdtime</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Length    ATT/P/OL</a:t>
            </a: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0100.0000.1001.01-00*    0x00000009    0xca36         431            55          0/0/0</a:t>
            </a:r>
            <a:endParaRPr lang="en-US" altLang="zh-CN"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0100.0000.1001.01</a:t>
            </a:r>
            <a:endParaRPr lang="en-US" altLang="zh-CN"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NLPID </a:t>
            </a:r>
            <a:r>
              <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IPV4</a:t>
            </a:r>
            <a:endParaRPr lang="en-US" altLang="zh-CN"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NBR ID </a:t>
            </a:r>
            <a:r>
              <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0100.0000.1001.00 COST: 0   //Describe all IS-IS routers on the broadcast network.</a:t>
            </a:r>
            <a:endParaRPr lang="en-US" altLang="zh-CN"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NBR ID </a:t>
            </a:r>
            <a:r>
              <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0100.0000.2002.00 COST: 0   //The cost of the route from the </a:t>
            </a:r>
            <a:r>
              <a:rPr lang="en-US" sz="105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pseudonode</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to other routers is 0.</a:t>
            </a:r>
            <a:endParaRPr lang="en-US" altLang="zh-CN"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Total LSP(s): 1</a:t>
            </a: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 TLV)-Leaking Route, *(By LSPID)-Self LSP, +-Self LSP(Extended),</a:t>
            </a:r>
          </a:p>
          <a:p>
            <a:pPr fontAlgn="ctr">
              <a:lnSpc>
                <a:spcPct val="100000"/>
              </a:lnSpc>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ATT-Attached, P-Partition, OL-Overload</a:t>
            </a:r>
            <a:endParaRPr lang="en-US" altLang="zh-CN" sz="105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5201872" y="3706813"/>
            <a:ext cx="3189653" cy="452683"/>
          </a:xfrm>
          <a:prstGeom prst="rect">
            <a:avLst/>
          </a:prstGeom>
          <a:noFill/>
          <a:ln>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auto">
          <a:xfrm>
            <a:off x="8741050" y="40418"/>
            <a:ext cx="172510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201001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985469"/>
          </a:xfrm>
        </p:spPr>
        <p:txBody>
          <a:bodyPr/>
          <a:lstStyle/>
          <a:p>
            <a:pPr marL="0" indent="0">
              <a:buNone/>
            </a:pPr>
            <a:r>
              <a:rPr lang="en-US" sz="2000" dirty="0" smtClean="0">
                <a:sym typeface="Huawei Sans" panose="020C0503030203020204" pitchFamily="34" charset="0"/>
              </a:rPr>
              <a:t>A CSNP contains the summary of all LSPs in the LSDB of a router. The router determines whether to synchronize its LSDB by exchanging CSNPs.</a:t>
            </a:r>
            <a:endParaRPr lang="en-US" altLang="zh-CN" sz="2000" dirty="0" smtClean="0">
              <a:sym typeface="Huawei Sans" panose="020C0503030203020204" pitchFamily="34" charset="0"/>
            </a:endParaRPr>
          </a:p>
          <a:p>
            <a:pPr lvl="1"/>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On a broadcast network, CSNPs are sent by a DIS periodically (at a default interval of 10 seconds). </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On a P2P link, CSNPs are sent only during initial establishment of a neighbor relationship.</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CSNP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5611528" y="3716338"/>
            <a:ext cx="5820329" cy="1532727"/>
          </a:xfrm>
          <a:prstGeom prst="rect">
            <a:avLst/>
          </a:prstGeom>
          <a:noFill/>
        </p:spPr>
        <p:txBody>
          <a:bodyPr wrap="square" rtlCol="0">
            <a:spAutoFit/>
          </a:bodyPr>
          <a:lstStyle/>
          <a:p>
            <a:pPr fontAlgn="ctr">
              <a:lnSpc>
                <a:spcPct val="130000"/>
              </a:lnSpc>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Source ID</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indicates the system ID of the router that sends the CSNP.</a:t>
            </a:r>
          </a:p>
          <a:p>
            <a:pPr fontAlgn="ctr">
              <a:lnSpc>
                <a:spcPct val="130000"/>
              </a:lnSpc>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Start LSP</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indicates the ID of the first LSP in a CSNP.</a:t>
            </a:r>
          </a:p>
          <a:p>
            <a:pPr fontAlgn="ctr">
              <a:lnSpc>
                <a:spcPct val="130000"/>
              </a:lnSpc>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End LSP</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indicates the ID of the last LSP in a CSNP.</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 name="表格 12"/>
          <p:cNvGraphicFramePr>
            <a:graphicFrameLocks noGrp="1"/>
          </p:cNvGraphicFramePr>
          <p:nvPr>
            <p:extLst>
              <p:ext uri="{D42A27DB-BD31-4B8C-83A1-F6EECF244321}">
                <p14:modId xmlns:p14="http://schemas.microsoft.com/office/powerpoint/2010/main" val="1384756523"/>
              </p:ext>
            </p:extLst>
          </p:nvPr>
        </p:nvGraphicFramePr>
        <p:xfrm>
          <a:off x="1218792" y="3718105"/>
          <a:ext cx="3971881" cy="2005326"/>
        </p:xfrm>
        <a:graphic>
          <a:graphicData uri="http://schemas.openxmlformats.org/drawingml/2006/table">
            <a:tbl>
              <a:tblPr>
                <a:tableStyleId>{72833802-FEF1-4C79-8D5D-14CF1EAF98D9}</a:tableStyleId>
              </a:tblPr>
              <a:tblGrid>
                <a:gridCol w="3971881"/>
              </a:tblGrid>
              <a:tr h="334221">
                <a:tc>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PDU Common Header </a:t>
                      </a:r>
                      <a:endParaRPr lang="en-US" sz="14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34221">
                <a:tc>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PDU Length </a:t>
                      </a:r>
                      <a:endParaRPr lang="en-US" sz="14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34221">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Source ID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34221">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Start LSP ID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34221">
                <a:tc>
                  <a:txBody>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End LSP ID </a:t>
                      </a:r>
                      <a:endParaRPr lang="en-US" sz="14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34221">
                <a:tc>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Variable Length Fields</a:t>
                      </a:r>
                      <a:endParaRPr lang="en-US" sz="14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cxnSp>
        <p:nvCxnSpPr>
          <p:cNvPr id="12" name="直接连接符 11"/>
          <p:cNvCxnSpPr/>
          <p:nvPr/>
        </p:nvCxnSpPr>
        <p:spPr>
          <a:xfrm>
            <a:off x="1222171" y="3443965"/>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190673" y="3410209"/>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sp>
        <p:nvSpPr>
          <p:cNvPr id="18" name="Line 25"/>
          <p:cNvSpPr>
            <a:spLocks noChangeShapeType="1"/>
          </p:cNvSpPr>
          <p:nvPr/>
        </p:nvSpPr>
        <p:spPr bwMode="auto">
          <a:xfrm flipH="1">
            <a:off x="1256882" y="3535818"/>
            <a:ext cx="1660839" cy="0"/>
          </a:xfrm>
          <a:prstGeom prst="line">
            <a:avLst/>
          </a:prstGeom>
          <a:solidFill>
            <a:srgbClr val="F4FBFE"/>
          </a:solid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 Box 27"/>
          <p:cNvSpPr txBox="1">
            <a:spLocks noChangeArrowheads="1"/>
          </p:cNvSpPr>
          <p:nvPr/>
        </p:nvSpPr>
        <p:spPr bwMode="auto">
          <a:xfrm>
            <a:off x="2896081" y="3410868"/>
            <a:ext cx="620684"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yte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Line 25"/>
          <p:cNvSpPr>
            <a:spLocks noChangeShapeType="1"/>
          </p:cNvSpPr>
          <p:nvPr/>
        </p:nvSpPr>
        <p:spPr bwMode="auto">
          <a:xfrm flipH="1" flipV="1">
            <a:off x="3495122" y="3535817"/>
            <a:ext cx="1639561" cy="1"/>
          </a:xfrm>
          <a:prstGeom prst="line">
            <a:avLst/>
          </a:prstGeom>
          <a:solidFill>
            <a:srgbClr val="F4FBFE"/>
          </a:solidFill>
          <a:ln w="9525">
            <a:solidFill>
              <a:srgbClr val="00B0F0"/>
            </a:solidFill>
            <a:round/>
            <a:headEnd type="triangle" w="med" len="med"/>
            <a:tailEnd type="non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auto">
          <a:xfrm>
            <a:off x="8741050" y="40418"/>
            <a:ext cx="172510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185276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474989"/>
          </a:xfrm>
        </p:spPr>
        <p:txBody>
          <a:bodyPr/>
          <a:lstStyle/>
          <a:p>
            <a:pPr marL="0" indent="0">
              <a:buNone/>
            </a:pPr>
            <a:r>
              <a:rPr lang="en-US" sz="2000" dirty="0" smtClean="0">
                <a:sym typeface="Huawei Sans" panose="020C0503030203020204" pitchFamily="34" charset="0"/>
              </a:rPr>
              <a:t>Unlike a CSNP, a PSNP contains only the summary of some LSPs.</a:t>
            </a:r>
            <a:endParaRPr lang="en-US" altLang="zh-CN" sz="2000" dirty="0" smtClean="0">
              <a:sym typeface="Huawei Sans" panose="020C0503030203020204" pitchFamily="34" charset="0"/>
            </a:endParaRPr>
          </a:p>
          <a:p>
            <a:pPr lvl="1"/>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When the LSDB is not synchronized, the PSNP is used to request the neighbor to send a new LSP.</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On a P2P network, when an LSP is received, a PSNP is used to acknowledge the received LSP.</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PSNP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948384428"/>
              </p:ext>
            </p:extLst>
          </p:nvPr>
        </p:nvGraphicFramePr>
        <p:xfrm>
          <a:off x="1597556" y="3416062"/>
          <a:ext cx="3971882" cy="1709712"/>
        </p:xfrm>
        <a:graphic>
          <a:graphicData uri="http://schemas.openxmlformats.org/drawingml/2006/table">
            <a:tbl>
              <a:tblPr>
                <a:tableStyleId>{72833802-FEF1-4C79-8D5D-14CF1EAF98D9}</a:tableStyleId>
              </a:tblPr>
              <a:tblGrid>
                <a:gridCol w="3971882"/>
              </a:tblGrid>
              <a:tr h="427428">
                <a:tc>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PDU Common Header </a:t>
                      </a:r>
                      <a:endParaRPr lang="en-US" sz="14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27428">
                <a:tc>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PDU Length </a:t>
                      </a:r>
                      <a:endParaRPr lang="en-US" sz="14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27428">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Source ID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27428">
                <a:tc>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Variable Length Fields</a:t>
                      </a:r>
                      <a:endParaRPr lang="en-US" sz="14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11" name="文本框 10"/>
          <p:cNvSpPr txBox="1"/>
          <p:nvPr/>
        </p:nvSpPr>
        <p:spPr>
          <a:xfrm>
            <a:off x="5832672" y="3660941"/>
            <a:ext cx="5289273" cy="812530"/>
          </a:xfrm>
          <a:prstGeom prst="rect">
            <a:avLst/>
          </a:prstGeom>
          <a:noFill/>
        </p:spPr>
        <p:txBody>
          <a:bodyPr wrap="square" rtlCol="0">
            <a:spAutoFit/>
          </a:bodyPr>
          <a:lstStyle/>
          <a:p>
            <a:pPr fontAlgn="ctr">
              <a:lnSpc>
                <a:spcPct val="130000"/>
              </a:lnSpc>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Source ID</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indicates the system ID of the router that sends the PSNP.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p:nvPr/>
        </p:nvCxnSpPr>
        <p:spPr>
          <a:xfrm>
            <a:off x="1597556" y="3108166"/>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566058" y="3074410"/>
            <a:ext cx="0" cy="307896"/>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sp>
        <p:nvSpPr>
          <p:cNvPr id="17" name="Line 25"/>
          <p:cNvSpPr>
            <a:spLocks noChangeShapeType="1"/>
          </p:cNvSpPr>
          <p:nvPr/>
        </p:nvSpPr>
        <p:spPr bwMode="auto">
          <a:xfrm flipH="1">
            <a:off x="1632267" y="3200019"/>
            <a:ext cx="1660839" cy="0"/>
          </a:xfrm>
          <a:prstGeom prst="line">
            <a:avLst/>
          </a:prstGeom>
          <a:solidFill>
            <a:srgbClr val="F4FBFE"/>
          </a:solid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 Box 27"/>
          <p:cNvSpPr txBox="1">
            <a:spLocks noChangeArrowheads="1"/>
          </p:cNvSpPr>
          <p:nvPr/>
        </p:nvSpPr>
        <p:spPr bwMode="auto">
          <a:xfrm>
            <a:off x="3271467" y="3075069"/>
            <a:ext cx="620683"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yte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Line 25"/>
          <p:cNvSpPr>
            <a:spLocks noChangeShapeType="1"/>
          </p:cNvSpPr>
          <p:nvPr/>
        </p:nvSpPr>
        <p:spPr bwMode="auto">
          <a:xfrm flipH="1" flipV="1">
            <a:off x="3870507" y="3200018"/>
            <a:ext cx="1639561" cy="1"/>
          </a:xfrm>
          <a:prstGeom prst="line">
            <a:avLst/>
          </a:prstGeom>
          <a:solidFill>
            <a:srgbClr val="F4FBFE"/>
          </a:solidFill>
          <a:ln w="9525">
            <a:solidFill>
              <a:srgbClr val="00B0F0"/>
            </a:solidFill>
            <a:round/>
            <a:headEnd type="triangle" w="med" len="med"/>
            <a:tailEnd type="non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8741050" y="40418"/>
            <a:ext cx="172510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945667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占位符 3"/>
          <p:cNvSpPr>
            <a:spLocks noGrp="1"/>
          </p:cNvSpPr>
          <p:nvPr>
            <p:ph type="body" sz="quarter" idx="10"/>
          </p:nvPr>
        </p:nvSpPr>
        <p:spPr>
          <a:xfrm>
            <a:off x="5227331" y="1293969"/>
            <a:ext cx="6530722" cy="4939406"/>
          </a:xfrm>
        </p:spPr>
        <p:txBody>
          <a:bodyPr/>
          <a:lstStyle/>
          <a:p>
            <a:pPr marL="0" indent="0">
              <a:buNone/>
            </a:pPr>
            <a:r>
              <a:rPr lang="en-US" sz="1600" dirty="0" smtClean="0">
                <a:sym typeface="Huawei Sans" panose="020C0503030203020204" pitchFamily="34" charset="0"/>
              </a:rPr>
              <a:t>Process of synchronizing LSDBs between a new router and the DIS on a broadcast network:</a:t>
            </a:r>
            <a:endParaRPr lang="en-US" altLang="zh-CN" sz="1600" dirty="0" smtClean="0">
              <a:sym typeface="Huawei Sans" panose="020C0503030203020204" pitchFamily="34" charset="0"/>
            </a:endParaRPr>
          </a:p>
          <a:p>
            <a:pPr marL="745939" lvl="1" indent="-342900">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new router R3 sends IIHs to establish neighbor relationships with the other routers in the broadcast domain. R3 establishes neighbor relationships with R1 and R2, waits for the timeout of the LSP refresh timer, and then sends its LSP to a multicast address (01-80-C2-00-00-14 for a Level-1 router and 01-80-C2-00-00-15 for a Level-2 router). All neighbors on the network can receive the LSP.</a:t>
            </a:r>
          </a:p>
          <a:p>
            <a:pPr marL="745939" lvl="1" indent="-342900">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DIS on the network segment adds the received LSP to its LSDB. After the CSNP timer expires, the DIS sends CSNPs to synchronize the LSDBs on the network.</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745939" lvl="1" indent="-342900">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 receives the CSNPs from the DIS, checks its LSDB, and sends a PSNP to request the LSPs it does not have.</a:t>
            </a:r>
          </a:p>
          <a:p>
            <a:pPr marL="745939" lvl="1" indent="-342900">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DIS receives the PSNP and sends R3 the required LSPs for LSDB synchronization.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a:xfrm>
            <a:off x="1594799" y="410400"/>
            <a:ext cx="10151113"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LSP Synchronization on a Broadcast Network</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Rectangle 19"/>
          <p:cNvSpPr txBox="1">
            <a:spLocks noChangeArrowheads="1"/>
          </p:cNvSpPr>
          <p:nvPr/>
        </p:nvSpPr>
        <p:spPr bwMode="gray">
          <a:xfrm>
            <a:off x="1867436" y="5608492"/>
            <a:ext cx="3431903" cy="785259"/>
          </a:xfrm>
          <a:prstGeom prst="rect">
            <a:avLst/>
          </a:prstGeom>
          <a:noFill/>
          <a:ln>
            <a:noFill/>
          </a:ln>
          <a:effectLst/>
          <a:extLst>
            <a:ext uri="{909E8E84-426E-40dd-AFC4-6F175D3DCCD1}"/>
            <a:ext uri="{91240B29-F687-4f45-9708-019B960494DF}"/>
            <a:ext uri="{AF507438-7753-43e0-B8FC-AC1667EBCBE1}"/>
          </a:extLst>
        </p:spPr>
        <p:txBody>
          <a:bodyPr lIns="80142" tIns="40070" rIns="80142" bIns="40070"/>
          <a:lstStyle/>
          <a:p>
            <a:pPr marL="0" lvl="1" defTabSz="801688" eaLnBrk="0" fontAlgn="ctr" hangingPunct="0">
              <a:lnSpc>
                <a:spcPct val="140000"/>
              </a:lnSpc>
              <a:spcBef>
                <a:spcPct val="30000"/>
              </a:spcBef>
              <a:buClr>
                <a:srgbClr val="808080"/>
              </a:buClr>
              <a:buSzPct val="60000"/>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On a broadcast network, CSNPs are sent only by the DIS in multicast mode.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bwMode="gray">
          <a:xfrm>
            <a:off x="1409333" y="1631393"/>
            <a:ext cx="4145989" cy="3982454"/>
            <a:chOff x="1248505" y="1867608"/>
            <a:chExt cx="4145989" cy="3982454"/>
          </a:xfrm>
        </p:grpSpPr>
        <p:pic>
          <p:nvPicPr>
            <p:cNvPr id="1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870789" y="2515966"/>
              <a:ext cx="628652" cy="514351"/>
            </a:xfrm>
            <a:prstGeom prst="rect">
              <a:avLst/>
            </a:prstGeom>
            <a:noFill/>
          </p:spPr>
        </p:pic>
        <p:cxnSp>
          <p:nvCxnSpPr>
            <p:cNvPr id="12" name="直接连接符 11"/>
            <p:cNvCxnSpPr/>
            <p:nvPr/>
          </p:nvCxnSpPr>
          <p:spPr bwMode="gray">
            <a:xfrm>
              <a:off x="3338310" y="3393966"/>
              <a:ext cx="0" cy="2366854"/>
            </a:xfrm>
            <a:prstGeom prst="line">
              <a:avLst/>
            </a:prstGeom>
            <a:ln w="28575"/>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3" name="矩形 12"/>
            <p:cNvSpPr/>
            <p:nvPr/>
          </p:nvSpPr>
          <p:spPr bwMode="gray">
            <a:xfrm>
              <a:off x="4202406" y="4433948"/>
              <a:ext cx="936104" cy="928732"/>
            </a:xfrm>
            <a:prstGeom prst="rect">
              <a:avLst/>
            </a:prstGeom>
            <a:solidFill>
              <a:srgbClr val="F4FBFE"/>
            </a:solidFill>
            <a:ln>
              <a:solidFill>
                <a:srgbClr val="99DFF9"/>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PSNP</a:t>
              </a: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R1.00-00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R2.00-00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R2.01-00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13"/>
            <p:cNvCxnSpPr/>
            <p:nvPr/>
          </p:nvCxnSpPr>
          <p:spPr bwMode="gray">
            <a:xfrm flipH="1">
              <a:off x="3482326" y="4828423"/>
              <a:ext cx="576064" cy="0"/>
            </a:xfrm>
            <a:prstGeom prst="straightConnector1">
              <a:avLst/>
            </a:prstGeom>
            <a:ln w="28575">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5" name="矩形 14"/>
            <p:cNvSpPr/>
            <p:nvPr/>
          </p:nvSpPr>
          <p:spPr bwMode="gray">
            <a:xfrm>
              <a:off x="4202408" y="3188009"/>
              <a:ext cx="936104" cy="688469"/>
            </a:xfrm>
            <a:prstGeom prst="rect">
              <a:avLst/>
            </a:prstGeom>
            <a:solidFill>
              <a:srgbClr val="F4FBFE"/>
            </a:solidFill>
            <a:ln>
              <a:solidFill>
                <a:srgbClr val="99DFF9"/>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LSP</a:t>
              </a: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R3.00-00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R3.00-01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箭头连接符 15"/>
            <p:cNvCxnSpPr/>
            <p:nvPr/>
          </p:nvCxnSpPr>
          <p:spPr bwMode="gray">
            <a:xfrm flipH="1">
              <a:off x="3482328" y="3558388"/>
              <a:ext cx="576064" cy="0"/>
            </a:xfrm>
            <a:prstGeom prst="straightConnector1">
              <a:avLst/>
            </a:prstGeom>
            <a:ln w="28575">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7" name="矩形 16"/>
            <p:cNvSpPr/>
            <p:nvPr/>
          </p:nvSpPr>
          <p:spPr bwMode="gray">
            <a:xfrm>
              <a:off x="1538110" y="3307643"/>
              <a:ext cx="936104" cy="1305610"/>
            </a:xfrm>
            <a:prstGeom prst="rect">
              <a:avLst/>
            </a:prstGeom>
            <a:solidFill>
              <a:srgbClr val="F4FBFE"/>
            </a:solidFill>
            <a:ln>
              <a:solidFill>
                <a:srgbClr val="99DFF9"/>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CSNP</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R1.00-00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R2.00-00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R2.01-00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R3.00-00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R3.00-01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箭头连接符 17"/>
            <p:cNvCxnSpPr/>
            <p:nvPr/>
          </p:nvCxnSpPr>
          <p:spPr bwMode="gray">
            <a:xfrm>
              <a:off x="2618230" y="3845566"/>
              <a:ext cx="576064" cy="0"/>
            </a:xfrm>
            <a:prstGeom prst="straightConnector1">
              <a:avLst/>
            </a:prstGeom>
            <a:ln w="28575">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 name="矩形 18"/>
            <p:cNvSpPr/>
            <p:nvPr/>
          </p:nvSpPr>
          <p:spPr bwMode="gray">
            <a:xfrm>
              <a:off x="1538110" y="4684977"/>
              <a:ext cx="936104" cy="896870"/>
            </a:xfrm>
            <a:prstGeom prst="rect">
              <a:avLst/>
            </a:prstGeom>
            <a:solidFill>
              <a:srgbClr val="F4FBFE"/>
            </a:solidFill>
            <a:ln>
              <a:solidFill>
                <a:srgbClr val="99DFF9"/>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LSP</a:t>
              </a: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R1.00-00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R2.00-00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R2.01-00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buClr>
                  <a:srgbClr val="CC9900"/>
                </a:buCl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bwMode="gray">
            <a:xfrm>
              <a:off x="2618230" y="5187037"/>
              <a:ext cx="576064" cy="0"/>
            </a:xfrm>
            <a:prstGeom prst="straightConnector1">
              <a:avLst/>
            </a:prstGeom>
            <a:ln w="28575">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1" name="AutoShape 17"/>
            <p:cNvSpPr>
              <a:spLocks noChangeArrowheads="1"/>
            </p:cNvSpPr>
            <p:nvPr/>
          </p:nvSpPr>
          <p:spPr bwMode="gray">
            <a:xfrm>
              <a:off x="3393331" y="5400757"/>
              <a:ext cx="1450978" cy="449305"/>
            </a:xfrm>
            <a:prstGeom prst="wedgeRectCallout">
              <a:avLst>
                <a:gd name="adj1" fmla="val -122271"/>
                <a:gd name="adj2" fmla="val -40501"/>
              </a:avLst>
            </a:prstGeom>
            <a:solidFill>
              <a:srgbClr val="99DFF9"/>
            </a:solidFill>
            <a:ln w="3175" algn="ctr">
              <a:solidFill>
                <a:srgbClr val="00B0F0"/>
              </a:solidFill>
              <a:miter lim="800000"/>
              <a:headEnd/>
              <a:tailEnd/>
            </a:ln>
          </p:spPr>
          <p:txBody>
            <a:bodyPr wrap="square" lIns="0" tIns="39600" rIns="0" bIns="39600" anchor="ctr" anchorCtr="1">
              <a:spAutoFit/>
            </a:bodyPr>
            <a:lstStyle/>
            <a:p>
              <a:pPr algn="ctr" fontAlgn="ctr">
                <a:buClr>
                  <a:srgbClr val="A50021"/>
                </a:buClr>
                <a:buSzPct val="80000"/>
                <a:buFont typeface="Wingdings" pitchFamily="2" charset="2"/>
                <a:buNone/>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LSP of a </a:t>
              </a: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pseudonode</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AutoShape 17"/>
            <p:cNvSpPr>
              <a:spLocks noChangeArrowheads="1"/>
            </p:cNvSpPr>
            <p:nvPr/>
          </p:nvSpPr>
          <p:spPr bwMode="gray">
            <a:xfrm>
              <a:off x="4187462" y="3942481"/>
              <a:ext cx="947610" cy="449305"/>
            </a:xfrm>
            <a:prstGeom prst="wedgeRectCallout">
              <a:avLst>
                <a:gd name="adj1" fmla="val 2546"/>
                <a:gd name="adj2" fmla="val -64369"/>
              </a:avLst>
            </a:prstGeom>
            <a:solidFill>
              <a:srgbClr val="99DFF9"/>
            </a:solidFill>
            <a:ln w="3175" algn="ctr">
              <a:solidFill>
                <a:srgbClr val="00B0F0"/>
              </a:solidFill>
              <a:miter lim="800000"/>
              <a:headEnd/>
              <a:tailEnd/>
            </a:ln>
          </p:spPr>
          <p:txBody>
            <a:bodyPr wrap="square" lIns="0" tIns="39600" rIns="0" bIns="39600" anchor="ctr" anchorCtr="1">
              <a:spAutoFit/>
            </a:bodyPr>
            <a:lstStyle/>
            <a:p>
              <a:pPr algn="ctr" fontAlgn="ctr">
                <a:buClr>
                  <a:srgbClr val="A50021"/>
                </a:buClr>
                <a:buSzPct val="80000"/>
                <a:buFont typeface="Wingdings" pitchFamily="2" charset="2"/>
                <a:buNone/>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Fragmented LSP</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1254384" y="1951304"/>
              <a:ext cx="612068" cy="2680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4710417" y="2273240"/>
              <a:ext cx="684077" cy="2851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1248505" y="2604927"/>
              <a:ext cx="612068" cy="2691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800" b="1"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连接符 25"/>
            <p:cNvCxnSpPr/>
            <p:nvPr/>
          </p:nvCxnSpPr>
          <p:spPr bwMode="gray">
            <a:xfrm>
              <a:off x="3335008" y="1916999"/>
              <a:ext cx="0" cy="1090617"/>
            </a:xfrm>
            <a:prstGeom prst="line">
              <a:avLst/>
            </a:prstGeom>
            <a:ln w="28575"/>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bwMode="gray">
            <a:xfrm>
              <a:off x="2474215" y="2080494"/>
              <a:ext cx="864096" cy="0"/>
            </a:xfrm>
            <a:prstGeom prst="line">
              <a:avLst/>
            </a:prstGeom>
            <a:ln w="28575"/>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bwMode="gray">
            <a:xfrm>
              <a:off x="2474215" y="2798407"/>
              <a:ext cx="864096" cy="0"/>
            </a:xfrm>
            <a:prstGeom prst="line">
              <a:avLst/>
            </a:prstGeom>
            <a:ln w="28575"/>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9" name="直接连接符 28"/>
            <p:cNvCxnSpPr>
              <a:endCxn id="31" idx="1"/>
            </p:cNvCxnSpPr>
            <p:nvPr/>
          </p:nvCxnSpPr>
          <p:spPr bwMode="gray">
            <a:xfrm>
              <a:off x="3338311" y="2441609"/>
              <a:ext cx="809145" cy="0"/>
            </a:xfrm>
            <a:prstGeom prst="line">
              <a:avLst/>
            </a:prstGeom>
            <a:ln w="28575"/>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3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870789" y="1867608"/>
              <a:ext cx="628652" cy="514351"/>
            </a:xfrm>
            <a:prstGeom prst="rect">
              <a:avLst/>
            </a:prstGeom>
            <a:noFill/>
          </p:spPr>
        </p:pic>
        <p:pic>
          <p:nvPicPr>
            <p:cNvPr id="3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147456" y="2184433"/>
              <a:ext cx="628652" cy="514351"/>
            </a:xfrm>
            <a:prstGeom prst="rect">
              <a:avLst/>
            </a:prstGeom>
            <a:noFill/>
          </p:spPr>
        </p:pic>
        <p:sp>
          <p:nvSpPr>
            <p:cNvPr id="32" name="文本框 31"/>
            <p:cNvSpPr txBox="1"/>
            <p:nvPr/>
          </p:nvSpPr>
          <p:spPr bwMode="gray">
            <a:xfrm>
              <a:off x="2438331" y="2510654"/>
              <a:ext cx="490453"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DIS</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3644358" y="327840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3644358" y="455114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a:spLocks noChangeAspect="1"/>
            </p:cNvSpPr>
            <p:nvPr/>
          </p:nvSpPr>
          <p:spPr bwMode="gray">
            <a:xfrm>
              <a:off x="2780263" y="356859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a:spLocks noChangeAspect="1"/>
            </p:cNvSpPr>
            <p:nvPr/>
          </p:nvSpPr>
          <p:spPr bwMode="gray">
            <a:xfrm>
              <a:off x="2780263" y="491006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燕尾形 36"/>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8741050" y="40418"/>
            <a:ext cx="172510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520253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占位符 3"/>
          <p:cNvSpPr>
            <a:spLocks noGrp="1"/>
          </p:cNvSpPr>
          <p:nvPr>
            <p:ph type="body" sz="quarter" idx="10"/>
          </p:nvPr>
        </p:nvSpPr>
        <p:spPr>
          <a:xfrm>
            <a:off x="5465844" y="1242452"/>
            <a:ext cx="6292207" cy="5139297"/>
          </a:xfrm>
        </p:spPr>
        <p:txBody>
          <a:bodyPr/>
          <a:lstStyle/>
          <a:p>
            <a:pPr marL="0" indent="0">
              <a:buNone/>
            </a:pPr>
            <a:r>
              <a:rPr lang="en-US" sz="1800" dirty="0" smtClean="0">
                <a:sym typeface="Huawei Sans" panose="020C0503030203020204" pitchFamily="34" charset="0"/>
              </a:rPr>
              <a:t>IS-IS LSDB synchronization on a P2P network:</a:t>
            </a:r>
            <a:endParaRPr lang="en-US" altLang="zh-CN" sz="1800" dirty="0" smtClean="0">
              <a:sym typeface="Huawei Sans" panose="020C0503030203020204" pitchFamily="34" charset="0"/>
            </a:endParaRP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 establishes a neighbor relationship with R2.</a:t>
            </a: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 and R2 send a CSNP to each other. If the LSDB of the neighbor and the received CSNP are not synchronized, the neighbor sends a PSNP to request the required LSP.</a:t>
            </a: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Assume that R2 requests a corresponding LSP from R1.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145379" lvl="2" indent="-342900">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 sends the required LSP to R2, starts the LSP retransmission timer, and waits for a PSNP from R2 as an acknowledgement for the received LSP.</a:t>
            </a:r>
          </a:p>
          <a:p>
            <a:pPr marL="1145379" lvl="2" indent="-342900">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If R1 does not receive the PSNP from the neighbor after the LSP retransmission timer expires, it resends the LSP.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145379" lvl="2" indent="-342900">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 resends the LSP.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145379" lvl="2" indent="-342900">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After receiving the LSP, R2 sends a PSNP for acknowledgment.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LSP Synchronization on a P2P Network</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1148744" y="2244076"/>
            <a:ext cx="4347984" cy="3274597"/>
            <a:chOff x="1148744" y="2244076"/>
            <a:chExt cx="4347984" cy="3274597"/>
          </a:xfrm>
        </p:grpSpPr>
        <p:cxnSp>
          <p:nvCxnSpPr>
            <p:cNvPr id="6" name="直接连接符 5"/>
            <p:cNvCxnSpPr/>
            <p:nvPr/>
          </p:nvCxnSpPr>
          <p:spPr bwMode="gray">
            <a:xfrm>
              <a:off x="3321555" y="3105150"/>
              <a:ext cx="0" cy="2413523"/>
            </a:xfrm>
            <a:prstGeom prst="line">
              <a:avLst/>
            </a:prstGeom>
            <a:ln w="28575"/>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 name="矩形 6"/>
            <p:cNvSpPr/>
            <p:nvPr/>
          </p:nvSpPr>
          <p:spPr bwMode="gray">
            <a:xfrm>
              <a:off x="1521356" y="3427599"/>
              <a:ext cx="936104" cy="506204"/>
            </a:xfrm>
            <a:prstGeom prst="rect">
              <a:avLst/>
            </a:prstGeom>
            <a:solidFill>
              <a:srgbClr val="F4FBFE"/>
            </a:solidFill>
            <a:ln>
              <a:solidFill>
                <a:srgbClr val="99DFF9"/>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LSP</a:t>
              </a: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R1.00-00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箭头连接符 7"/>
            <p:cNvCxnSpPr/>
            <p:nvPr/>
          </p:nvCxnSpPr>
          <p:spPr bwMode="gray">
            <a:xfrm>
              <a:off x="2601476" y="3643623"/>
              <a:ext cx="576064" cy="0"/>
            </a:xfrm>
            <a:prstGeom prst="straightConnector1">
              <a:avLst/>
            </a:prstGeom>
            <a:ln w="28575">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 name="直接箭头连接符 8"/>
            <p:cNvCxnSpPr/>
            <p:nvPr/>
          </p:nvCxnSpPr>
          <p:spPr bwMode="gray">
            <a:xfrm flipH="1">
              <a:off x="3465571" y="4052886"/>
              <a:ext cx="576064" cy="0"/>
            </a:xfrm>
            <a:prstGeom prst="straightConnector1">
              <a:avLst/>
            </a:prstGeom>
            <a:ln w="28575">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1" name="矩形 10"/>
            <p:cNvSpPr/>
            <p:nvPr/>
          </p:nvSpPr>
          <p:spPr bwMode="gray">
            <a:xfrm>
              <a:off x="4185651" y="3811891"/>
              <a:ext cx="936104" cy="475814"/>
            </a:xfrm>
            <a:prstGeom prst="rect">
              <a:avLst/>
            </a:prstGeom>
            <a:solidFill>
              <a:srgbClr val="F4FBFE"/>
            </a:solidFill>
            <a:ln>
              <a:solidFill>
                <a:srgbClr val="99DFF9"/>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PSNP</a:t>
              </a: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R1.00-00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6"/>
            <p:cNvSpPr txBox="1"/>
            <p:nvPr/>
          </p:nvSpPr>
          <p:spPr bwMode="gray">
            <a:xfrm>
              <a:off x="1148744" y="3900798"/>
              <a:ext cx="1710961" cy="523220"/>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Retransmission timeout</a:t>
              </a:r>
              <a:endPar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1521355" y="4366544"/>
              <a:ext cx="936104" cy="517685"/>
            </a:xfrm>
            <a:prstGeom prst="rect">
              <a:avLst/>
            </a:prstGeom>
            <a:solidFill>
              <a:srgbClr val="F4FBFE"/>
            </a:solidFill>
            <a:ln>
              <a:solidFill>
                <a:srgbClr val="99DFF9"/>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LSP</a:t>
              </a: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R1.00-00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13"/>
            <p:cNvCxnSpPr/>
            <p:nvPr/>
          </p:nvCxnSpPr>
          <p:spPr bwMode="gray">
            <a:xfrm>
              <a:off x="2601475" y="4582569"/>
              <a:ext cx="576064" cy="0"/>
            </a:xfrm>
            <a:prstGeom prst="straightConnector1">
              <a:avLst/>
            </a:prstGeom>
            <a:ln w="28575">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 name="直接箭头连接符 14"/>
            <p:cNvCxnSpPr/>
            <p:nvPr/>
          </p:nvCxnSpPr>
          <p:spPr bwMode="gray">
            <a:xfrm flipH="1">
              <a:off x="3465571" y="5039589"/>
              <a:ext cx="576064" cy="0"/>
            </a:xfrm>
            <a:prstGeom prst="straightConnector1">
              <a:avLst/>
            </a:prstGeom>
            <a:ln w="28575">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6" name="矩形 15"/>
            <p:cNvSpPr/>
            <p:nvPr/>
          </p:nvSpPr>
          <p:spPr bwMode="gray">
            <a:xfrm>
              <a:off x="4185651" y="4798594"/>
              <a:ext cx="936104" cy="468051"/>
            </a:xfrm>
            <a:prstGeom prst="rect">
              <a:avLst/>
            </a:prstGeom>
            <a:solidFill>
              <a:srgbClr val="F4FBFE"/>
            </a:solidFill>
            <a:ln>
              <a:solidFill>
                <a:srgbClr val="99DFF9"/>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PSNP</a:t>
              </a:r>
            </a:p>
            <a:p>
              <a:pPr fontAlgn="ctr">
                <a:buClr>
                  <a:srgbClr val="CC9900"/>
                </a:buCl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R1.00-00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32"/>
            <p:cNvSpPr txBox="1"/>
            <p:nvPr/>
          </p:nvSpPr>
          <p:spPr bwMode="gray">
            <a:xfrm>
              <a:off x="3927068" y="4433804"/>
              <a:ext cx="1569660"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Retransmit PSNP</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1634608" y="2720187"/>
              <a:ext cx="805994" cy="2851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4235999" y="2690059"/>
              <a:ext cx="835407" cy="3454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723279" y="2256148"/>
              <a:ext cx="628652" cy="514351"/>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327954" y="2244076"/>
              <a:ext cx="628652" cy="514351"/>
            </a:xfrm>
            <a:prstGeom prst="rect">
              <a:avLst/>
            </a:prstGeom>
            <a:noFill/>
          </p:spPr>
        </p:pic>
        <p:cxnSp>
          <p:nvCxnSpPr>
            <p:cNvPr id="22" name="直接连接符 21"/>
            <p:cNvCxnSpPr>
              <a:stCxn id="20" idx="3"/>
              <a:endCxn id="21" idx="1"/>
            </p:cNvCxnSpPr>
            <p:nvPr/>
          </p:nvCxnSpPr>
          <p:spPr bwMode="gray">
            <a:xfrm flipV="1">
              <a:off x="2351931" y="2501252"/>
              <a:ext cx="1976023" cy="12072"/>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椭圆 22"/>
            <p:cNvSpPr>
              <a:spLocks noChangeAspect="1"/>
            </p:cNvSpPr>
            <p:nvPr/>
          </p:nvSpPr>
          <p:spPr bwMode="gray">
            <a:xfrm>
              <a:off x="2788680" y="337899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p:cNvSpPr>
              <a:spLocks noChangeAspect="1"/>
            </p:cNvSpPr>
            <p:nvPr/>
          </p:nvSpPr>
          <p:spPr bwMode="gray">
            <a:xfrm>
              <a:off x="2788680" y="432674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p:cNvSpPr>
              <a:spLocks noChangeAspect="1"/>
            </p:cNvSpPr>
            <p:nvPr/>
          </p:nvSpPr>
          <p:spPr bwMode="gray">
            <a:xfrm>
              <a:off x="3589561" y="379554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bwMode="gray">
            <a:xfrm>
              <a:off x="3589561" y="478758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燕尾形 29"/>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8741050" y="40418"/>
            <a:ext cx="172510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5"/>
          <p:cNvSpPr txBox="1"/>
          <p:nvPr/>
        </p:nvSpPr>
        <p:spPr bwMode="gray">
          <a:xfrm>
            <a:off x="3679180" y="3701538"/>
            <a:ext cx="360040" cy="707886"/>
          </a:xfrm>
          <a:prstGeom prst="rect">
            <a:avLst/>
          </a:prstGeom>
          <a:noFill/>
        </p:spPr>
        <p:txBody>
          <a:bodyPr wrap="square" rtlCol="0">
            <a:noAutofit/>
          </a:bodyPr>
          <a:lstStyle/>
          <a:p>
            <a:pPr fontAlgn="ctr"/>
            <a:r>
              <a:rPr lang="en-US" altLang="zh-CN" sz="40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2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182639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占位符 133"/>
          <p:cNvSpPr>
            <a:spLocks noGrp="1"/>
          </p:cNvSpPr>
          <p:nvPr>
            <p:ph type="body" sz="quarter" idx="10"/>
          </p:nvPr>
        </p:nvSpPr>
        <p:spPr>
          <a:xfrm>
            <a:off x="6096000" y="1540053"/>
            <a:ext cx="5662052" cy="4680000"/>
          </a:xfrm>
        </p:spPr>
        <p:txBody>
          <a:bodyPr/>
          <a:lstStyle/>
          <a:p>
            <a:r>
              <a:rPr lang="en-US" sz="1600" dirty="0" smtClean="0">
                <a:sym typeface="Huawei Sans" panose="020C0503030203020204" pitchFamily="34" charset="0"/>
              </a:rPr>
              <a:t>IS-IS synchronizes LSDBs by exchanging LSPs. After receiving LSPs, a router processes the LSPs according to the following rules:</a:t>
            </a:r>
            <a:endParaRPr lang="en-US" altLang="zh-CN" sz="1600" dirty="0" smtClean="0">
              <a:sym typeface="Huawei Sans" panose="020C0503030203020204" pitchFamily="34" charset="0"/>
            </a:endParaRPr>
          </a:p>
          <a:p>
            <a:r>
              <a:rPr lang="en-US" sz="1600" dirty="0" smtClean="0">
                <a:sym typeface="Huawei Sans" panose="020C0503030203020204" pitchFamily="34" charset="0"/>
              </a:rPr>
              <a:t>If the received LSP is better than the local LSP or the local device does not </a:t>
            </a:r>
            <a:r>
              <a:rPr lang="en-US" sz="1600" dirty="0" smtClean="0">
                <a:sym typeface="Huawei Sans" panose="020C0503030203020204" pitchFamily="34" charset="0"/>
              </a:rPr>
              <a:t>have the LSP</a:t>
            </a:r>
            <a:r>
              <a:rPr lang="en-US" sz="1600" dirty="0" smtClean="0">
                <a:sym typeface="Huawei Sans" panose="020C0503030203020204" pitchFamily="34" charset="0"/>
              </a:rPr>
              <a:t>:</a:t>
            </a:r>
            <a:endParaRPr lang="en-US" altLang="zh-CN" sz="1600" dirty="0" smtClean="0">
              <a:sym typeface="Huawei Sans" panose="020C0503030203020204" pitchFamily="34" charset="0"/>
            </a:endParaRPr>
          </a:p>
          <a:p>
            <a:pPr lvl="1"/>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On a broadcast network, the router adds the LSP to its LSDB and multicasts the LSP.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On a P2P network, the router adds the LSP to its LSDB and sends a PSNP to acknowledge the receipt of the LSP. Then the router sends the new LSP to all its neighbors except the neighbor that sends the LSP.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600" dirty="0" smtClean="0">
                <a:sym typeface="Huawei Sans" panose="020C0503030203020204" pitchFamily="34" charset="0"/>
              </a:rPr>
              <a:t>If the received LSP cannot be compared with the local LSP, the router does not process the LSP.</a:t>
            </a:r>
            <a:endParaRPr lang="en-US" altLang="zh-CN" sz="1600" dirty="0" smtClean="0">
              <a:sym typeface="Huawei Sans" panose="020C0503030203020204" pitchFamily="34" charset="0"/>
            </a:endParaRPr>
          </a:p>
        </p:txBody>
      </p:sp>
      <p:sp>
        <p:nvSpPr>
          <p:cNvPr id="2" name="标题 1"/>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LSP Processing Mechanism</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941795" y="1573853"/>
            <a:ext cx="4942255" cy="4381072"/>
            <a:chOff x="446088" y="1566939"/>
            <a:chExt cx="4942255" cy="4381072"/>
          </a:xfrm>
        </p:grpSpPr>
        <p:sp>
          <p:nvSpPr>
            <p:cNvPr id="6" name="圆角矩形 5"/>
            <p:cNvSpPr/>
            <p:nvPr/>
          </p:nvSpPr>
          <p:spPr bwMode="auto">
            <a:xfrm>
              <a:off x="446088" y="1566939"/>
              <a:ext cx="2411681" cy="396044"/>
            </a:xfrm>
            <a:prstGeom prst="round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Receive multiple instances of an LSP</a:t>
              </a:r>
              <a:endParaRPr kumimoji="0" lang="en-US" altLang="zh-CN" sz="105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菱形 6"/>
            <p:cNvSpPr/>
            <p:nvPr/>
          </p:nvSpPr>
          <p:spPr bwMode="auto">
            <a:xfrm>
              <a:off x="553806" y="2340933"/>
              <a:ext cx="2196244" cy="756084"/>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Are sequence numbers the same?</a:t>
              </a:r>
              <a:endParaRPr lang="en-US"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auto">
            <a:xfrm>
              <a:off x="823836" y="5551967"/>
              <a:ext cx="1656184" cy="39604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LSP is not processed.</a:t>
              </a:r>
              <a:endParaRPr kumimoji="0" lang="en-US" altLang="zh-CN" sz="105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1" name="直接箭头连接符 10"/>
            <p:cNvCxnSpPr>
              <a:stCxn id="6" idx="2"/>
              <a:endCxn id="7" idx="0"/>
            </p:cNvCxnSpPr>
            <p:nvPr/>
          </p:nvCxnSpPr>
          <p:spPr bwMode="auto">
            <a:xfrm flipH="1">
              <a:off x="1651928" y="1962983"/>
              <a:ext cx="1" cy="3779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 name="直接箭头连接符 11"/>
            <p:cNvCxnSpPr>
              <a:stCxn id="7" idx="2"/>
              <a:endCxn id="38" idx="0"/>
            </p:cNvCxnSpPr>
            <p:nvPr/>
          </p:nvCxnSpPr>
          <p:spPr bwMode="auto">
            <a:xfrm>
              <a:off x="1651928" y="3097017"/>
              <a:ext cx="1" cy="24148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 name="直接箭头连接符 12"/>
            <p:cNvCxnSpPr>
              <a:stCxn id="38" idx="2"/>
              <a:endCxn id="54" idx="0"/>
            </p:cNvCxnSpPr>
            <p:nvPr/>
          </p:nvCxnSpPr>
          <p:spPr bwMode="auto">
            <a:xfrm>
              <a:off x="1651929" y="3986575"/>
              <a:ext cx="0" cy="39927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4" name="直接箭头连接符 13"/>
            <p:cNvCxnSpPr>
              <a:stCxn id="54" idx="2"/>
              <a:endCxn id="10" idx="0"/>
            </p:cNvCxnSpPr>
            <p:nvPr/>
          </p:nvCxnSpPr>
          <p:spPr bwMode="auto">
            <a:xfrm flipH="1">
              <a:off x="1651928" y="5033921"/>
              <a:ext cx="1" cy="51804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直接箭头连接符 14"/>
            <p:cNvCxnSpPr>
              <a:stCxn id="7" idx="3"/>
              <a:endCxn id="19" idx="1"/>
            </p:cNvCxnSpPr>
            <p:nvPr/>
          </p:nvCxnSpPr>
          <p:spPr bwMode="auto">
            <a:xfrm>
              <a:off x="2750050" y="2718975"/>
              <a:ext cx="53913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 name="文本框 15"/>
            <p:cNvSpPr txBox="1"/>
            <p:nvPr/>
          </p:nvSpPr>
          <p:spPr bwMode="auto">
            <a:xfrm>
              <a:off x="1707481" y="3077825"/>
              <a:ext cx="388915"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auto">
            <a:xfrm>
              <a:off x="1718702" y="4047618"/>
              <a:ext cx="36647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auto">
            <a:xfrm>
              <a:off x="2819725" y="2446302"/>
              <a:ext cx="36647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auto">
            <a:xfrm>
              <a:off x="3289184" y="2508375"/>
              <a:ext cx="2077249" cy="4212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larger sequence number is preferred.</a:t>
              </a:r>
              <a:endParaRPr lang="en-US"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a:endCxn id="46" idx="1"/>
            </p:cNvCxnSpPr>
            <p:nvPr/>
          </p:nvCxnSpPr>
          <p:spPr bwMode="auto">
            <a:xfrm flipV="1">
              <a:off x="2669973" y="4709885"/>
              <a:ext cx="619211" cy="119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1" name="文本框 20"/>
            <p:cNvSpPr txBox="1"/>
            <p:nvPr/>
          </p:nvSpPr>
          <p:spPr bwMode="auto">
            <a:xfrm>
              <a:off x="2808504" y="3347379"/>
              <a:ext cx="388915"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altLang="zh-CN" sz="105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矩形 21"/>
            <p:cNvSpPr/>
            <p:nvPr/>
          </p:nvSpPr>
          <p:spPr bwMode="auto">
            <a:xfrm>
              <a:off x="3289184" y="3451939"/>
              <a:ext cx="2081766" cy="4212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The LSP where the </a:t>
              </a:r>
              <a:r>
                <a:rPr lang="en-US" sz="1050" dirty="0" err="1" smtClean="0">
                  <a:latin typeface="Huawei Sans" panose="020C0503030203020204" pitchFamily="34" charset="0"/>
                  <a:ea typeface="方正兰亭黑简体" panose="02000000000000000000" pitchFamily="2" charset="-122"/>
                  <a:sym typeface="Huawei Sans" panose="020C0503030203020204" pitchFamily="34" charset="0"/>
                </a:rPr>
                <a:t>keepalive</a:t>
              </a: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 time is 0 is preferred.</a:t>
              </a:r>
              <a:endParaRPr kumimoji="0" lang="en-US" altLang="zh-CN" sz="105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文本框 27"/>
            <p:cNvSpPr txBox="1"/>
            <p:nvPr/>
          </p:nvSpPr>
          <p:spPr bwMode="auto">
            <a:xfrm>
              <a:off x="2819725" y="4442363"/>
              <a:ext cx="366473"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箭头连接符 28"/>
            <p:cNvCxnSpPr>
              <a:stCxn id="38" idx="3"/>
              <a:endCxn id="22" idx="1"/>
            </p:cNvCxnSpPr>
            <p:nvPr/>
          </p:nvCxnSpPr>
          <p:spPr bwMode="auto">
            <a:xfrm>
              <a:off x="2757276" y="3662539"/>
              <a:ext cx="53190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2" name="文本框 31"/>
            <p:cNvSpPr txBox="1"/>
            <p:nvPr/>
          </p:nvSpPr>
          <p:spPr bwMode="auto">
            <a:xfrm>
              <a:off x="1707481" y="5228672"/>
              <a:ext cx="388915"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菱形 37"/>
            <p:cNvSpPr/>
            <p:nvPr/>
          </p:nvSpPr>
          <p:spPr bwMode="auto">
            <a:xfrm>
              <a:off x="546581" y="3338503"/>
              <a:ext cx="2210695" cy="648072"/>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Is the holding time 0s?</a:t>
              </a:r>
              <a:endParaRPr kumimoji="0" lang="en-US" altLang="zh-CN" sz="105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矩形 45"/>
            <p:cNvSpPr/>
            <p:nvPr/>
          </p:nvSpPr>
          <p:spPr bwMode="auto">
            <a:xfrm>
              <a:off x="3289184" y="4499285"/>
              <a:ext cx="2099159" cy="4212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A large checksum is preferred.</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菱形 53"/>
            <p:cNvSpPr/>
            <p:nvPr/>
          </p:nvSpPr>
          <p:spPr bwMode="auto">
            <a:xfrm>
              <a:off x="546581" y="4385849"/>
              <a:ext cx="2210695" cy="648072"/>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Is the checksum the same?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3" name="燕尾形 32"/>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8741050" y="40418"/>
            <a:ext cx="172510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10405660" y="40418"/>
            <a:ext cx="1349910"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63092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Concepts of IS-IS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Working Mechanism of IS-IS</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a:buFont typeface="微软雅黑" panose="020B0503020204020204" pitchFamily="34" charset="-122"/>
              <a:buChar char="▪"/>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IS-IS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729906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2310319"/>
          </a:xfrm>
        </p:spPr>
        <p:txBody>
          <a:bodyPr/>
          <a:lstStyle/>
          <a:p>
            <a:r>
              <a:rPr lang="en-US" altLang="zh-CN" sz="1400" smtClean="0">
                <a:sym typeface="Huawei Sans" panose="020C0503030203020204" pitchFamily="34" charset="0"/>
              </a:rPr>
              <a:t>R1 is a Level-1 router and maintains only the Level-1 LSDB. The LSDB contains Level-1 LSPs generated by R1 and level-1 LSPs of R2 and R3.</a:t>
            </a:r>
          </a:p>
          <a:p>
            <a:r>
              <a:rPr lang="en-US" altLang="zh-CN" sz="1400" smtClean="0">
                <a:sym typeface="Huawei Sans" panose="020C0503030203020204" pitchFamily="34" charset="0"/>
              </a:rPr>
              <a:t>R1 calculates the topology of Area 49.0001 and the routes to each network segment in the area based on the Level-1 LSPs in the LSDB.</a:t>
            </a:r>
          </a:p>
          <a:p>
            <a:r>
              <a:rPr lang="en-US" altLang="zh-CN" sz="1400" smtClean="0">
                <a:sym typeface="Huawei Sans" panose="020C0503030203020204" pitchFamily="34" charset="0"/>
              </a:rPr>
              <a:t>R2 and R3 are Level-1-2 routers in Area 49.0001. They set the ATT field in the Level-1 LSPs they send to the area to announce that they can reach other areas through themselves. As a Level-1 router, R1 calculates the default route to R2 or R3 based on the ATT field.</a:t>
            </a:r>
          </a:p>
          <a:p>
            <a:endParaRPr lang="zh-CN" altLang="en-US" sz="14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Route Calculation on a Level-1 Router</a:t>
            </a:r>
            <a:endParaRPr lang="en-US" altLang="zh-CN" dirty="0">
              <a:sym typeface="Huawei Sans" panose="020C0503030203020204" pitchFamily="34" charset="0"/>
            </a:endParaRPr>
          </a:p>
        </p:txBody>
      </p:sp>
      <p:sp>
        <p:nvSpPr>
          <p:cNvPr id="52" name="圆角矩形 51"/>
          <p:cNvSpPr/>
          <p:nvPr/>
        </p:nvSpPr>
        <p:spPr bwMode="gray">
          <a:xfrm>
            <a:off x="1984190" y="3291162"/>
            <a:ext cx="4111810"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8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50"/>
          <p:cNvSpPr/>
          <p:nvPr/>
        </p:nvSpPr>
        <p:spPr bwMode="gray">
          <a:xfrm>
            <a:off x="6451677" y="3291162"/>
            <a:ext cx="3208660"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8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57678" y="4620433"/>
            <a:ext cx="540000" cy="442800"/>
          </a:xfrm>
          <a:prstGeom prst="rect">
            <a:avLst/>
          </a:prstGeom>
        </p:spPr>
      </p:pic>
      <p:pic>
        <p:nvPicPr>
          <p:cNvPr id="6" name="图片 5"/>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4667453" y="5671723"/>
            <a:ext cx="540000" cy="442800"/>
          </a:xfrm>
          <a:prstGeom prst="rect">
            <a:avLst/>
          </a:prstGeom>
        </p:spPr>
      </p:pic>
      <p:pic>
        <p:nvPicPr>
          <p:cNvPr id="7" name="图片 6"/>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4651154" y="3534815"/>
            <a:ext cx="540000" cy="442800"/>
          </a:xfrm>
          <a:prstGeom prst="rect">
            <a:avLst/>
          </a:prstGeom>
        </p:spPr>
      </p:pic>
      <p:pic>
        <p:nvPicPr>
          <p:cNvPr id="8" name="图片 7"/>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7465462" y="5671723"/>
            <a:ext cx="540000" cy="442800"/>
          </a:xfrm>
          <a:prstGeom prst="rect">
            <a:avLst/>
          </a:prstGeom>
        </p:spPr>
      </p:pic>
      <p:pic>
        <p:nvPicPr>
          <p:cNvPr id="9" name="图片 8"/>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7465462" y="3534815"/>
            <a:ext cx="540000" cy="442800"/>
          </a:xfrm>
          <a:prstGeom prst="rect">
            <a:avLst/>
          </a:prstGeom>
        </p:spPr>
      </p:pic>
      <p:cxnSp>
        <p:nvCxnSpPr>
          <p:cNvPr id="14" name="直接连接符 13"/>
          <p:cNvCxnSpPr>
            <a:stCxn id="5" idx="0"/>
            <a:endCxn id="7" idx="1"/>
          </p:cNvCxnSpPr>
          <p:nvPr/>
        </p:nvCxnSpPr>
        <p:spPr bwMode="gray">
          <a:xfrm flipV="1">
            <a:off x="2927678" y="3756215"/>
            <a:ext cx="1723476"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3"/>
            <a:endCxn id="9" idx="1"/>
          </p:cNvCxnSpPr>
          <p:nvPr/>
        </p:nvCxnSpPr>
        <p:spPr bwMode="gray">
          <a:xfrm>
            <a:off x="5191154" y="3756215"/>
            <a:ext cx="22743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2"/>
            <a:endCxn id="8" idx="0"/>
          </p:cNvCxnSpPr>
          <p:nvPr/>
        </p:nvCxnSpPr>
        <p:spPr bwMode="gray">
          <a:xfrm>
            <a:off x="7735462" y="3977615"/>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3"/>
            <a:endCxn id="8" idx="1"/>
          </p:cNvCxnSpPr>
          <p:nvPr/>
        </p:nvCxnSpPr>
        <p:spPr bwMode="gray">
          <a:xfrm>
            <a:off x="5207453" y="5893123"/>
            <a:ext cx="22580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2"/>
            <a:endCxn id="6" idx="1"/>
          </p:cNvCxnSpPr>
          <p:nvPr/>
        </p:nvCxnSpPr>
        <p:spPr bwMode="gray">
          <a:xfrm>
            <a:off x="2927678" y="5063233"/>
            <a:ext cx="1739775"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8"/>
          <p:cNvSpPr txBox="1">
            <a:spLocks noChangeArrowheads="1"/>
          </p:cNvSpPr>
          <p:nvPr/>
        </p:nvSpPr>
        <p:spPr bwMode="gray">
          <a:xfrm>
            <a:off x="1984190" y="4703333"/>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8"/>
          <p:cNvSpPr txBox="1">
            <a:spLocks noChangeArrowheads="1"/>
          </p:cNvSpPr>
          <p:nvPr/>
        </p:nvSpPr>
        <p:spPr bwMode="gray">
          <a:xfrm>
            <a:off x="4503411" y="6080023"/>
            <a:ext cx="79541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8"/>
          <p:cNvSpPr txBox="1">
            <a:spLocks noChangeArrowheads="1"/>
          </p:cNvSpPr>
          <p:nvPr/>
        </p:nvSpPr>
        <p:spPr bwMode="gray">
          <a:xfrm>
            <a:off x="4521963" y="3300896"/>
            <a:ext cx="79541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8"/>
          <p:cNvSpPr txBox="1">
            <a:spLocks noChangeArrowheads="1"/>
          </p:cNvSpPr>
          <p:nvPr/>
        </p:nvSpPr>
        <p:spPr bwMode="gray">
          <a:xfrm>
            <a:off x="7393862" y="6080192"/>
            <a:ext cx="6431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R5(L2)</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8"/>
          <p:cNvSpPr txBox="1">
            <a:spLocks noChangeArrowheads="1"/>
          </p:cNvSpPr>
          <p:nvPr/>
        </p:nvSpPr>
        <p:spPr bwMode="gray">
          <a:xfrm>
            <a:off x="7393862" y="3302385"/>
            <a:ext cx="6431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R4(L2)</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8"/>
          <p:cNvSpPr txBox="1">
            <a:spLocks noChangeArrowheads="1"/>
          </p:cNvSpPr>
          <p:nvPr/>
        </p:nvSpPr>
        <p:spPr bwMode="gray">
          <a:xfrm rot="19954335">
            <a:off x="3372185" y="4171439"/>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8"/>
          <p:cNvSpPr txBox="1">
            <a:spLocks noChangeArrowheads="1"/>
          </p:cNvSpPr>
          <p:nvPr/>
        </p:nvSpPr>
        <p:spPr bwMode="gray">
          <a:xfrm rot="1521044">
            <a:off x="3533925" y="5280718"/>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10.1.13.0/24</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8"/>
          <p:cNvSpPr txBox="1">
            <a:spLocks noChangeArrowheads="1"/>
          </p:cNvSpPr>
          <p:nvPr/>
        </p:nvSpPr>
        <p:spPr bwMode="gray">
          <a:xfrm>
            <a:off x="5724214" y="3794547"/>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10.1.24.0/24</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8"/>
          <p:cNvSpPr txBox="1">
            <a:spLocks noChangeArrowheads="1"/>
          </p:cNvSpPr>
          <p:nvPr/>
        </p:nvSpPr>
        <p:spPr bwMode="gray">
          <a:xfrm>
            <a:off x="5724214" y="5590029"/>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10.1.35.0/24</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bwMode="gray">
          <a:xfrm>
            <a:off x="8005462" y="3553204"/>
            <a:ext cx="1645233" cy="2526819"/>
            <a:chOff x="8284692" y="3577763"/>
            <a:chExt cx="1645233" cy="2526819"/>
          </a:xfrm>
        </p:grpSpPr>
        <p:grpSp>
          <p:nvGrpSpPr>
            <p:cNvPr id="20" name="组合 19"/>
            <p:cNvGrpSpPr/>
            <p:nvPr/>
          </p:nvGrpSpPr>
          <p:grpSpPr bwMode="gray">
            <a:xfrm>
              <a:off x="8284692" y="3577763"/>
              <a:ext cx="1645233" cy="373800"/>
              <a:chOff x="8284692" y="3577763"/>
              <a:chExt cx="1645233" cy="373800"/>
            </a:xfrm>
          </p:grpSpPr>
          <p:cxnSp>
            <p:nvCxnSpPr>
              <p:cNvPr id="53" name="直接连接符 52"/>
              <p:cNvCxnSpPr/>
              <p:nvPr/>
            </p:nvCxnSpPr>
            <p:spPr bwMode="gray">
              <a:xfrm flipV="1">
                <a:off x="8284692" y="3764050"/>
                <a:ext cx="473785" cy="12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bwMode="gray">
              <a:xfrm>
                <a:off x="8758477" y="3577763"/>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8"/>
              <p:cNvSpPr txBox="1">
                <a:spLocks noChangeArrowheads="1"/>
              </p:cNvSpPr>
              <p:nvPr/>
            </p:nvSpPr>
            <p:spPr bwMode="gray">
              <a:xfrm>
                <a:off x="8730558" y="3664934"/>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1" name="组合 20"/>
            <p:cNvGrpSpPr/>
            <p:nvPr/>
          </p:nvGrpSpPr>
          <p:grpSpPr bwMode="gray">
            <a:xfrm>
              <a:off x="8284692" y="5730782"/>
              <a:ext cx="1645233" cy="373800"/>
              <a:chOff x="8284692" y="5730782"/>
              <a:chExt cx="1645233" cy="373800"/>
            </a:xfrm>
          </p:grpSpPr>
          <p:cxnSp>
            <p:nvCxnSpPr>
              <p:cNvPr id="57" name="直接连接符 56"/>
              <p:cNvCxnSpPr/>
              <p:nvPr/>
            </p:nvCxnSpPr>
            <p:spPr bwMode="gray">
              <a:xfrm>
                <a:off x="8284692" y="5924748"/>
                <a:ext cx="4945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bwMode="gray">
              <a:xfrm>
                <a:off x="8776514" y="5730782"/>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TextBox 8"/>
              <p:cNvSpPr txBox="1">
                <a:spLocks noChangeArrowheads="1"/>
              </p:cNvSpPr>
              <p:nvPr/>
            </p:nvSpPr>
            <p:spPr bwMode="gray">
              <a:xfrm>
                <a:off x="8730558" y="5779182"/>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3" name="TextBox 8"/>
          <p:cNvSpPr txBox="1">
            <a:spLocks noChangeArrowheads="1"/>
          </p:cNvSpPr>
          <p:nvPr/>
        </p:nvSpPr>
        <p:spPr bwMode="gray">
          <a:xfrm rot="5400000">
            <a:off x="7393002" y="4702879"/>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10.1.45.0/24</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8"/>
          <p:cNvSpPr txBox="1">
            <a:spLocks noChangeArrowheads="1"/>
          </p:cNvSpPr>
          <p:nvPr/>
        </p:nvSpPr>
        <p:spPr bwMode="gray">
          <a:xfrm>
            <a:off x="5166388" y="4678039"/>
            <a:ext cx="102463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8"/>
          <p:cNvSpPr txBox="1">
            <a:spLocks noChangeArrowheads="1"/>
          </p:cNvSpPr>
          <p:nvPr/>
        </p:nvSpPr>
        <p:spPr bwMode="gray">
          <a:xfrm>
            <a:off x="6449722" y="4678039"/>
            <a:ext cx="102463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8"/>
          <p:cNvSpPr txBox="1">
            <a:spLocks noChangeArrowheads="1"/>
          </p:cNvSpPr>
          <p:nvPr/>
        </p:nvSpPr>
        <p:spPr bwMode="gray">
          <a:xfrm rot="20056623">
            <a:off x="3331398" y="3701560"/>
            <a:ext cx="59182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ATT=1</a:t>
            </a:r>
            <a:endParaRPr lang="en-US" altLang="zh-CN" sz="105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8"/>
          <p:cNvSpPr txBox="1">
            <a:spLocks noChangeArrowheads="1"/>
          </p:cNvSpPr>
          <p:nvPr/>
        </p:nvSpPr>
        <p:spPr bwMode="gray">
          <a:xfrm rot="1723581">
            <a:off x="3254532" y="5626346"/>
            <a:ext cx="59182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05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ATT=1</a:t>
            </a:r>
            <a:endParaRPr lang="en-US" altLang="zh-CN" sz="105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H="1">
            <a:off x="2940892" y="3617884"/>
            <a:ext cx="1622745" cy="855525"/>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42" name="直接连接符 41"/>
          <p:cNvCxnSpPr/>
          <p:nvPr/>
        </p:nvCxnSpPr>
        <p:spPr bwMode="gray">
          <a:xfrm flipV="1">
            <a:off x="2903309" y="3564161"/>
            <a:ext cx="1537177" cy="804263"/>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48" name="直接连接符 47"/>
          <p:cNvCxnSpPr/>
          <p:nvPr/>
        </p:nvCxnSpPr>
        <p:spPr bwMode="gray">
          <a:xfrm flipH="1" flipV="1">
            <a:off x="2865524" y="5136901"/>
            <a:ext cx="1659936" cy="766255"/>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bwMode="gray">
          <a:xfrm>
            <a:off x="2769915" y="5215532"/>
            <a:ext cx="1697311" cy="784072"/>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58" name="直接连接符 57"/>
          <p:cNvCxnSpPr/>
          <p:nvPr/>
        </p:nvCxnSpPr>
        <p:spPr bwMode="gray">
          <a:xfrm flipH="1">
            <a:off x="755741" y="5750153"/>
            <a:ext cx="711688" cy="0"/>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41" name="文本框 40"/>
          <p:cNvSpPr txBox="1"/>
          <p:nvPr/>
        </p:nvSpPr>
        <p:spPr bwMode="gray">
          <a:xfrm>
            <a:off x="712276" y="5430860"/>
            <a:ext cx="646331" cy="276999"/>
          </a:xfrm>
          <a:prstGeom prst="rect">
            <a:avLst/>
          </a:prstGeom>
          <a:noFill/>
        </p:spPr>
        <p:txBody>
          <a:bodyPr wrap="none" rtlCol="0">
            <a:spAutoFit/>
          </a:bodyPr>
          <a:lstStyle/>
          <a:p>
            <a:pP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L1 LSP</a:t>
            </a:r>
            <a:endParaRPr lang="en-US" altLang="zh-CN"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9776634" y="5706223"/>
            <a:ext cx="1794976" cy="577081"/>
          </a:xfrm>
          <a:prstGeom prst="rect">
            <a:avLst/>
          </a:prstGeom>
          <a:noFill/>
        </p:spPr>
        <p:txBody>
          <a:bodyPr wrap="square" rtlCol="0">
            <a:spAutoFit/>
          </a:body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L1: Level-1 router</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L2: Level-2 router</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L1/2: Level-1-2 router</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auto">
          <a:xfrm>
            <a:off x="10405660" y="40418"/>
            <a:ext cx="1349910"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584848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163191"/>
          </a:xfrm>
        </p:spPr>
        <p:txBody>
          <a:bodyPr/>
          <a:lstStyle/>
          <a:p>
            <a:pPr marL="0" indent="0">
              <a:buNone/>
            </a:pPr>
            <a:r>
              <a:rPr lang="en-US" altLang="zh-CN" sz="1800" dirty="0" smtClean="0">
                <a:sym typeface="Huawei Sans" panose="020C0503030203020204" pitchFamily="34" charset="0"/>
              </a:rPr>
              <a:t>By default, R1 can reach the destination outside an area only through the default route pointing to R2 or R3. However, the costs of the routes from R1 to R2 and R3 are the same. Therefore, when R1 sends a data packet to 192.168.20.0/24, path 2 may be selected. As a result, the sub-optimal path problem occurs.</a:t>
            </a:r>
          </a:p>
          <a:p>
            <a:endParaRPr lang="zh-CN" altLang="en-US"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Sub-optimal Path of a Level-1 Router</a:t>
            </a:r>
            <a:endParaRPr lang="en-US" altLang="zh-CN" dirty="0">
              <a:sym typeface="Huawei Sans" panose="020C0503030203020204" pitchFamily="34" charset="0"/>
            </a:endParaRPr>
          </a:p>
        </p:txBody>
      </p:sp>
      <p:cxnSp>
        <p:nvCxnSpPr>
          <p:cNvPr id="70" name="直接连接符 69"/>
          <p:cNvCxnSpPr/>
          <p:nvPr/>
        </p:nvCxnSpPr>
        <p:spPr bwMode="gray">
          <a:xfrm flipH="1">
            <a:off x="7733010" y="3673358"/>
            <a:ext cx="464400" cy="0"/>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grpSp>
        <p:nvGrpSpPr>
          <p:cNvPr id="34" name="组合 33"/>
          <p:cNvGrpSpPr/>
          <p:nvPr/>
        </p:nvGrpSpPr>
        <p:grpSpPr bwMode="gray">
          <a:xfrm>
            <a:off x="1732181" y="2782082"/>
            <a:ext cx="5708137" cy="3050640"/>
            <a:chOff x="3197544" y="1360517"/>
            <a:chExt cx="5708137" cy="3050640"/>
          </a:xfrm>
        </p:grpSpPr>
        <p:sp>
          <p:nvSpPr>
            <p:cNvPr id="6" name="圆角矩形 5"/>
            <p:cNvSpPr/>
            <p:nvPr/>
          </p:nvSpPr>
          <p:spPr bwMode="gray">
            <a:xfrm>
              <a:off x="3197544" y="1360517"/>
              <a:ext cx="2783157"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9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6336379" y="1360517"/>
              <a:ext cx="2551752"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9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43637" y="2689788"/>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48767" y="3741078"/>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32468" y="1604170"/>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38564" y="3741078"/>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38564" y="1604170"/>
              <a:ext cx="540000" cy="442800"/>
            </a:xfrm>
            <a:prstGeom prst="rect">
              <a:avLst/>
            </a:prstGeom>
          </p:spPr>
        </p:pic>
        <p:cxnSp>
          <p:nvCxnSpPr>
            <p:cNvPr id="13" name="直接连接符 12"/>
            <p:cNvCxnSpPr>
              <a:stCxn id="8" idx="0"/>
              <a:endCxn id="10" idx="1"/>
            </p:cNvCxnSpPr>
            <p:nvPr/>
          </p:nvCxnSpPr>
          <p:spPr bwMode="gray">
            <a:xfrm flipV="1">
              <a:off x="4213637" y="1825570"/>
              <a:ext cx="918831"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3"/>
              <a:endCxn id="12" idx="1"/>
            </p:cNvCxnSpPr>
            <p:nvPr/>
          </p:nvCxnSpPr>
          <p:spPr bwMode="gray">
            <a:xfrm>
              <a:off x="5672468" y="1825570"/>
              <a:ext cx="1066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2"/>
              <a:endCxn id="11" idx="0"/>
            </p:cNvCxnSpPr>
            <p:nvPr/>
          </p:nvCxnSpPr>
          <p:spPr bwMode="gray">
            <a:xfrm>
              <a:off x="7008564" y="2046970"/>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a:endCxn id="11" idx="1"/>
            </p:cNvCxnSpPr>
            <p:nvPr/>
          </p:nvCxnSpPr>
          <p:spPr bwMode="gray">
            <a:xfrm>
              <a:off x="5688767" y="3962478"/>
              <a:ext cx="104979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1"/>
            </p:cNvCxnSpPr>
            <p:nvPr/>
          </p:nvCxnSpPr>
          <p:spPr bwMode="gray">
            <a:xfrm>
              <a:off x="4213637" y="3132588"/>
              <a:ext cx="935130"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8"/>
            <p:cNvSpPr txBox="1">
              <a:spLocks noChangeArrowheads="1"/>
            </p:cNvSpPr>
            <p:nvPr/>
          </p:nvSpPr>
          <p:spPr bwMode="gray">
            <a:xfrm>
              <a:off x="3270149" y="2772688"/>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8"/>
            <p:cNvSpPr txBox="1">
              <a:spLocks noChangeArrowheads="1"/>
            </p:cNvSpPr>
            <p:nvPr/>
          </p:nvSpPr>
          <p:spPr bwMode="gray">
            <a:xfrm>
              <a:off x="4984725" y="4149378"/>
              <a:ext cx="8274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8"/>
            <p:cNvSpPr txBox="1">
              <a:spLocks noChangeArrowheads="1"/>
            </p:cNvSpPr>
            <p:nvPr/>
          </p:nvSpPr>
          <p:spPr bwMode="gray">
            <a:xfrm>
              <a:off x="5003277" y="1370251"/>
              <a:ext cx="8274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8"/>
            <p:cNvSpPr txBox="1">
              <a:spLocks noChangeArrowheads="1"/>
            </p:cNvSpPr>
            <p:nvPr/>
          </p:nvSpPr>
          <p:spPr bwMode="gray">
            <a:xfrm>
              <a:off x="6666964" y="4149547"/>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8"/>
            <p:cNvSpPr txBox="1">
              <a:spLocks noChangeArrowheads="1"/>
            </p:cNvSpPr>
            <p:nvPr/>
          </p:nvSpPr>
          <p:spPr bwMode="gray">
            <a:xfrm>
              <a:off x="6666964" y="1371740"/>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8"/>
            <p:cNvSpPr txBox="1">
              <a:spLocks noChangeArrowheads="1"/>
            </p:cNvSpPr>
            <p:nvPr/>
          </p:nvSpPr>
          <p:spPr bwMode="gray">
            <a:xfrm>
              <a:off x="4992910" y="2772688"/>
              <a:ext cx="1071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8"/>
            <p:cNvSpPr txBox="1">
              <a:spLocks noChangeArrowheads="1"/>
            </p:cNvSpPr>
            <p:nvPr/>
          </p:nvSpPr>
          <p:spPr bwMode="gray">
            <a:xfrm>
              <a:off x="7834554" y="2768901"/>
              <a:ext cx="1071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flipH="1">
              <a:off x="4114703" y="1742669"/>
              <a:ext cx="888575" cy="822405"/>
            </a:xfrm>
            <a:prstGeom prst="line">
              <a:avLst/>
            </a:prstGeom>
            <a:ln w="38100">
              <a:solidFill>
                <a:srgbClr val="EC7061"/>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61" name="直接连接符 60"/>
            <p:cNvCxnSpPr/>
            <p:nvPr/>
          </p:nvCxnSpPr>
          <p:spPr bwMode="gray">
            <a:xfrm flipH="1">
              <a:off x="5744068" y="1695493"/>
              <a:ext cx="918949" cy="9036"/>
            </a:xfrm>
            <a:prstGeom prst="line">
              <a:avLst/>
            </a:prstGeom>
            <a:ln w="38100">
              <a:solidFill>
                <a:srgbClr val="EC7061"/>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65" name="直接连接符 64"/>
            <p:cNvCxnSpPr/>
            <p:nvPr/>
          </p:nvCxnSpPr>
          <p:spPr bwMode="gray">
            <a:xfrm flipV="1">
              <a:off x="6846370" y="2105059"/>
              <a:ext cx="0" cy="1577929"/>
            </a:xfrm>
            <a:prstGeom prst="line">
              <a:avLst/>
            </a:prstGeom>
            <a:ln w="38100">
              <a:solidFill>
                <a:srgbClr val="EC7061"/>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67" name="直接连接符 66"/>
            <p:cNvCxnSpPr/>
            <p:nvPr/>
          </p:nvCxnSpPr>
          <p:spPr bwMode="gray">
            <a:xfrm flipH="1">
              <a:off x="7275321" y="3808708"/>
              <a:ext cx="489403" cy="6569"/>
            </a:xfrm>
            <a:prstGeom prst="line">
              <a:avLst/>
            </a:prstGeom>
            <a:ln w="38100">
              <a:solidFill>
                <a:srgbClr val="EC7061"/>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36" name="直接连接符 35"/>
            <p:cNvCxnSpPr/>
            <p:nvPr/>
          </p:nvCxnSpPr>
          <p:spPr bwMode="gray">
            <a:xfrm flipH="1" flipV="1">
              <a:off x="4114703" y="3236587"/>
              <a:ext cx="902621" cy="817106"/>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41" name="直接连接符 40"/>
            <p:cNvCxnSpPr/>
            <p:nvPr/>
          </p:nvCxnSpPr>
          <p:spPr bwMode="gray">
            <a:xfrm flipH="1">
              <a:off x="5744069" y="4086979"/>
              <a:ext cx="922895" cy="0"/>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bwMode="gray">
            <a:xfrm flipH="1">
              <a:off x="7296377" y="4086979"/>
              <a:ext cx="468347" cy="0"/>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47" name="TextBox 8"/>
            <p:cNvSpPr txBox="1">
              <a:spLocks noChangeArrowheads="1"/>
            </p:cNvSpPr>
            <p:nvPr/>
          </p:nvSpPr>
          <p:spPr bwMode="gray">
            <a:xfrm>
              <a:off x="4625204" y="2251793"/>
              <a:ext cx="3481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8"/>
            <p:cNvSpPr txBox="1">
              <a:spLocks noChangeArrowheads="1"/>
            </p:cNvSpPr>
            <p:nvPr/>
          </p:nvSpPr>
          <p:spPr bwMode="gray">
            <a:xfrm>
              <a:off x="4625204" y="3236587"/>
              <a:ext cx="3481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8"/>
            <p:cNvSpPr txBox="1">
              <a:spLocks noChangeArrowheads="1"/>
            </p:cNvSpPr>
            <p:nvPr/>
          </p:nvSpPr>
          <p:spPr bwMode="gray">
            <a:xfrm>
              <a:off x="5968063" y="1829029"/>
              <a:ext cx="3481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8"/>
            <p:cNvSpPr txBox="1">
              <a:spLocks noChangeArrowheads="1"/>
            </p:cNvSpPr>
            <p:nvPr/>
          </p:nvSpPr>
          <p:spPr bwMode="gray">
            <a:xfrm>
              <a:off x="5975871" y="3666580"/>
              <a:ext cx="3481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8"/>
            <p:cNvSpPr txBox="1">
              <a:spLocks noChangeArrowheads="1"/>
            </p:cNvSpPr>
            <p:nvPr/>
          </p:nvSpPr>
          <p:spPr bwMode="gray">
            <a:xfrm>
              <a:off x="7015076" y="2755523"/>
              <a:ext cx="3481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4" name="直接连接符 53"/>
          <p:cNvCxnSpPr/>
          <p:nvPr/>
        </p:nvCxnSpPr>
        <p:spPr bwMode="gray">
          <a:xfrm flipH="1">
            <a:off x="7733010" y="5197143"/>
            <a:ext cx="464430" cy="0"/>
          </a:xfrm>
          <a:prstGeom prst="line">
            <a:avLst/>
          </a:prstGeom>
          <a:ln w="38100">
            <a:solidFill>
              <a:srgbClr val="EC7061"/>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43" name="文本框 42"/>
          <p:cNvSpPr txBox="1"/>
          <p:nvPr/>
        </p:nvSpPr>
        <p:spPr>
          <a:xfrm>
            <a:off x="8138349" y="3465022"/>
            <a:ext cx="2957804"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Cost of path 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Cost = 10+10+10 = 30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8138349" y="4996953"/>
            <a:ext cx="2957804"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Cost of path 2:</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Cost = 10+10+10+10 = 40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8"/>
          <p:cNvSpPr txBox="1">
            <a:spLocks noChangeArrowheads="1"/>
          </p:cNvSpPr>
          <p:nvPr/>
        </p:nvSpPr>
        <p:spPr bwMode="gray">
          <a:xfrm>
            <a:off x="5902652" y="3244685"/>
            <a:ext cx="3481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8"/>
          <p:cNvSpPr txBox="1">
            <a:spLocks noChangeArrowheads="1"/>
          </p:cNvSpPr>
          <p:nvPr/>
        </p:nvSpPr>
        <p:spPr bwMode="gray">
          <a:xfrm>
            <a:off x="5897787" y="4940278"/>
            <a:ext cx="3481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65"/>
          <p:cNvGrpSpPr/>
          <p:nvPr/>
        </p:nvGrpSpPr>
        <p:grpSpPr bwMode="gray">
          <a:xfrm>
            <a:off x="5804418" y="3028745"/>
            <a:ext cx="1622050" cy="2526819"/>
            <a:chOff x="8284692" y="3577763"/>
            <a:chExt cx="1622050" cy="2526819"/>
          </a:xfrm>
        </p:grpSpPr>
        <p:grpSp>
          <p:nvGrpSpPr>
            <p:cNvPr id="68" name="组合 67"/>
            <p:cNvGrpSpPr/>
            <p:nvPr/>
          </p:nvGrpSpPr>
          <p:grpSpPr bwMode="gray">
            <a:xfrm>
              <a:off x="8284692" y="3577763"/>
              <a:ext cx="1588083" cy="373800"/>
              <a:chOff x="8284692" y="3577763"/>
              <a:chExt cx="1588083" cy="373800"/>
            </a:xfrm>
          </p:grpSpPr>
          <p:cxnSp>
            <p:nvCxnSpPr>
              <p:cNvPr id="76" name="直接连接符 75"/>
              <p:cNvCxnSpPr/>
              <p:nvPr/>
            </p:nvCxnSpPr>
            <p:spPr bwMode="gray">
              <a:xfrm flipV="1">
                <a:off x="8284692" y="3779548"/>
                <a:ext cx="473785" cy="12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a:off x="8758477" y="3577763"/>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8"/>
              <p:cNvSpPr txBox="1">
                <a:spLocks noChangeArrowheads="1"/>
              </p:cNvSpPr>
              <p:nvPr/>
            </p:nvSpPr>
            <p:spPr bwMode="gray">
              <a:xfrm>
                <a:off x="8673408" y="3664934"/>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2" name="组合 71"/>
            <p:cNvGrpSpPr/>
            <p:nvPr/>
          </p:nvGrpSpPr>
          <p:grpSpPr bwMode="gray">
            <a:xfrm>
              <a:off x="8284692" y="5730782"/>
              <a:ext cx="1622050" cy="373800"/>
              <a:chOff x="8284692" y="5730782"/>
              <a:chExt cx="1622050" cy="373800"/>
            </a:xfrm>
          </p:grpSpPr>
          <p:cxnSp>
            <p:nvCxnSpPr>
              <p:cNvPr id="73" name="直接连接符 72"/>
              <p:cNvCxnSpPr/>
              <p:nvPr/>
            </p:nvCxnSpPr>
            <p:spPr bwMode="gray">
              <a:xfrm>
                <a:off x="8284692" y="5917682"/>
                <a:ext cx="4945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gray">
              <a:xfrm>
                <a:off x="8776514" y="5730782"/>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8"/>
              <p:cNvSpPr txBox="1">
                <a:spLocks noChangeArrowheads="1"/>
              </p:cNvSpPr>
              <p:nvPr/>
            </p:nvSpPr>
            <p:spPr bwMode="gray">
              <a:xfrm>
                <a:off x="8707375" y="5779182"/>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6" name="燕尾形 55"/>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auto">
          <a:xfrm>
            <a:off x="10405660" y="40418"/>
            <a:ext cx="1349910"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998780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Upon completion of this course, you will be able to:</a:t>
            </a:r>
          </a:p>
          <a:p>
            <a:pPr lvl="1"/>
            <a:r>
              <a:rPr lang="en-US" smtClean="0">
                <a:sym typeface="Huawei Sans" panose="020C0503030203020204" pitchFamily="34" charset="0"/>
              </a:rPr>
              <a:t>Describe basic concepts of IS-IS.</a:t>
            </a:r>
            <a:endParaRPr lang="en-US" altLang="zh-CN" smtClean="0">
              <a:sym typeface="Huawei Sans" panose="020C0503030203020204" pitchFamily="34" charset="0"/>
            </a:endParaRPr>
          </a:p>
          <a:p>
            <a:pPr lvl="1"/>
            <a:r>
              <a:rPr lang="en-US" smtClean="0">
                <a:sym typeface="Huawei Sans" panose="020C0503030203020204" pitchFamily="34" charset="0"/>
              </a:rPr>
              <a:t>Understand how IS-IS is implemented.</a:t>
            </a:r>
            <a:endParaRPr lang="en-US" altLang="zh-CN" smtClean="0">
              <a:sym typeface="Huawei Sans" panose="020C0503030203020204" pitchFamily="34" charset="0"/>
            </a:endParaRPr>
          </a:p>
          <a:p>
            <a:pPr lvl="1"/>
            <a:r>
              <a:rPr lang="en-US" smtClean="0">
                <a:sym typeface="Huawei Sans" panose="020C0503030203020204" pitchFamily="34" charset="0"/>
              </a:rPr>
              <a:t>Describe the differences between IS-IS and OSPF.</a:t>
            </a:r>
          </a:p>
          <a:p>
            <a:pPr lvl="1"/>
            <a:r>
              <a:rPr lang="en-US" smtClean="0">
                <a:sym typeface="Huawei Sans" panose="020C0503030203020204" pitchFamily="34" charset="0"/>
              </a:rPr>
              <a:t>Perform basic IS-IS configurations</a:t>
            </a:r>
            <a:endParaRPr lang="en-US" altLang="zh-CN" dirty="0" smtClean="0">
              <a:sym typeface="Huawei Sans" panose="020C0503030203020204" pitchFamily="34" charset="0"/>
            </a:endParaRPr>
          </a:p>
        </p:txBody>
      </p:sp>
    </p:spTree>
    <p:extLst>
      <p:ext uri="{BB962C8B-B14F-4D97-AF65-F5344CB8AC3E}">
        <p14:creationId xmlns:p14="http://schemas.microsoft.com/office/powerpoint/2010/main" val="10945776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Freeform 64"/>
          <p:cNvSpPr/>
          <p:nvPr/>
        </p:nvSpPr>
        <p:spPr bwMode="gray">
          <a:xfrm rot="11098602" flipV="1">
            <a:off x="5003222" y="2496531"/>
            <a:ext cx="1530642" cy="642357"/>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2000">
                <a:schemeClr val="bg1">
                  <a:alpha val="0"/>
                </a:schemeClr>
              </a:gs>
              <a:gs pos="92000">
                <a:srgbClr val="FFC000"/>
              </a:gs>
            </a:gsLst>
            <a:lin ang="2700000" scaled="1"/>
            <a:tileRect/>
          </a:gradFill>
          <a:ln>
            <a:gradFill flip="none" rotWithShape="1">
              <a:gsLst>
                <a:gs pos="22000">
                  <a:schemeClr val="bg1">
                    <a:alpha val="0"/>
                  </a:schemeClr>
                </a:gs>
                <a:gs pos="74000">
                  <a:srgbClr val="FF990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65"/>
          <p:cNvSpPr/>
          <p:nvPr/>
        </p:nvSpPr>
        <p:spPr>
          <a:xfrm rot="9299080">
            <a:off x="5199427" y="5715354"/>
            <a:ext cx="1530642" cy="795126"/>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2000">
                <a:schemeClr val="bg1">
                  <a:alpha val="0"/>
                </a:schemeClr>
              </a:gs>
              <a:gs pos="92000">
                <a:srgbClr val="FFC000"/>
              </a:gs>
            </a:gsLst>
            <a:lin ang="2700000" scaled="1"/>
            <a:tileRect/>
          </a:gradFill>
          <a:ln>
            <a:gradFill flip="none" rotWithShape="1">
              <a:gsLst>
                <a:gs pos="25000">
                  <a:schemeClr val="bg1">
                    <a:alpha val="0"/>
                  </a:schemeClr>
                </a:gs>
                <a:gs pos="81000">
                  <a:srgbClr val="FF990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占位符 3"/>
          <p:cNvSpPr>
            <a:spLocks noGrp="1"/>
          </p:cNvSpPr>
          <p:nvPr>
            <p:ph type="body" sz="quarter" idx="10"/>
          </p:nvPr>
        </p:nvSpPr>
        <p:spPr>
          <a:xfrm>
            <a:off x="451877" y="1242453"/>
            <a:ext cx="11306175" cy="1709026"/>
          </a:xfrm>
        </p:spPr>
        <p:txBody>
          <a:bodyPr/>
          <a:lstStyle/>
          <a:p>
            <a:r>
              <a:rPr lang="en-US" sz="1800" dirty="0" smtClean="0">
                <a:sym typeface="Huawei Sans" panose="020C0503030203020204" pitchFamily="34" charset="0"/>
              </a:rPr>
              <a:t>By default, a Level-1-2 router does not advertise the routes to other areas to the local Level-1 area.</a:t>
            </a:r>
            <a:endParaRPr lang="en-US" altLang="zh-CN" sz="1800" dirty="0" smtClean="0">
              <a:sym typeface="Huawei Sans" panose="020C0503030203020204" pitchFamily="34" charset="0"/>
            </a:endParaRPr>
          </a:p>
          <a:p>
            <a:r>
              <a:rPr lang="en-US" sz="1800" dirty="0" smtClean="0">
                <a:sym typeface="Huawei Sans" panose="020C0503030203020204" pitchFamily="34" charset="0"/>
              </a:rPr>
              <a:t>Through route leaking, inter-area routes can be transmitted to the Level-1 area through the Level-1-2 router. In this case, the Level-1 router can learn the specific routes of other areas and calculate the optimal path.</a:t>
            </a:r>
            <a:endParaRPr lang="en-US" altLang="zh-CN" sz="18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Route Leaking</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p:cNvGrpSpPr/>
          <p:nvPr/>
        </p:nvGrpSpPr>
        <p:grpSpPr bwMode="gray">
          <a:xfrm>
            <a:off x="3323222" y="2623255"/>
            <a:ext cx="5708137" cy="3714506"/>
            <a:chOff x="460631" y="1807225"/>
            <a:chExt cx="5708137" cy="3714506"/>
          </a:xfrm>
        </p:grpSpPr>
        <p:sp>
          <p:nvSpPr>
            <p:cNvPr id="36" name="圆角矩形 35"/>
            <p:cNvSpPr/>
            <p:nvPr/>
          </p:nvSpPr>
          <p:spPr bwMode="gray">
            <a:xfrm>
              <a:off x="460631" y="2180116"/>
              <a:ext cx="2783157"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9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36"/>
            <p:cNvSpPr/>
            <p:nvPr/>
          </p:nvSpPr>
          <p:spPr bwMode="gray">
            <a:xfrm>
              <a:off x="3599466" y="2180116"/>
              <a:ext cx="2496534"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9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06724" y="3509387"/>
              <a:ext cx="540000" cy="442800"/>
            </a:xfrm>
            <a:prstGeom prst="rect">
              <a:avLst/>
            </a:prstGeom>
          </p:spPr>
        </p:pic>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11854" y="4560677"/>
              <a:ext cx="540000" cy="442800"/>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5555" y="2423769"/>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1651" y="4560677"/>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1651" y="2423769"/>
              <a:ext cx="540000" cy="442800"/>
            </a:xfrm>
            <a:prstGeom prst="rect">
              <a:avLst/>
            </a:prstGeom>
          </p:spPr>
        </p:pic>
        <p:cxnSp>
          <p:nvCxnSpPr>
            <p:cNvPr id="43" name="直接连接符 42"/>
            <p:cNvCxnSpPr>
              <a:stCxn id="38" idx="0"/>
              <a:endCxn id="40" idx="1"/>
            </p:cNvCxnSpPr>
            <p:nvPr/>
          </p:nvCxnSpPr>
          <p:spPr bwMode="gray">
            <a:xfrm flipV="1">
              <a:off x="1476724" y="2645169"/>
              <a:ext cx="918831"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0" idx="3"/>
              <a:endCxn id="42" idx="1"/>
            </p:cNvCxnSpPr>
            <p:nvPr/>
          </p:nvCxnSpPr>
          <p:spPr bwMode="gray">
            <a:xfrm>
              <a:off x="2935555" y="2645169"/>
              <a:ext cx="1066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2" idx="2"/>
              <a:endCxn id="41" idx="0"/>
            </p:cNvCxnSpPr>
            <p:nvPr/>
          </p:nvCxnSpPr>
          <p:spPr bwMode="gray">
            <a:xfrm>
              <a:off x="4271651" y="2866569"/>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39" idx="3"/>
              <a:endCxn id="41" idx="1"/>
            </p:cNvCxnSpPr>
            <p:nvPr/>
          </p:nvCxnSpPr>
          <p:spPr bwMode="gray">
            <a:xfrm>
              <a:off x="2951854" y="4782077"/>
              <a:ext cx="104979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38" idx="2"/>
              <a:endCxn id="39" idx="1"/>
            </p:cNvCxnSpPr>
            <p:nvPr/>
          </p:nvCxnSpPr>
          <p:spPr bwMode="gray">
            <a:xfrm>
              <a:off x="1476724" y="3952187"/>
              <a:ext cx="935130"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8"/>
            <p:cNvSpPr txBox="1">
              <a:spLocks noChangeArrowheads="1"/>
            </p:cNvSpPr>
            <p:nvPr/>
          </p:nvSpPr>
          <p:spPr bwMode="gray">
            <a:xfrm>
              <a:off x="533236" y="3592287"/>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8"/>
            <p:cNvSpPr txBox="1">
              <a:spLocks noChangeArrowheads="1"/>
            </p:cNvSpPr>
            <p:nvPr/>
          </p:nvSpPr>
          <p:spPr bwMode="gray">
            <a:xfrm>
              <a:off x="2247812" y="4968977"/>
              <a:ext cx="8274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8"/>
            <p:cNvSpPr txBox="1">
              <a:spLocks noChangeArrowheads="1"/>
            </p:cNvSpPr>
            <p:nvPr/>
          </p:nvSpPr>
          <p:spPr bwMode="gray">
            <a:xfrm>
              <a:off x="2266364" y="2189850"/>
              <a:ext cx="8274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8"/>
            <p:cNvSpPr txBox="1">
              <a:spLocks noChangeArrowheads="1"/>
            </p:cNvSpPr>
            <p:nvPr/>
          </p:nvSpPr>
          <p:spPr bwMode="gray">
            <a:xfrm>
              <a:off x="3930051" y="4969146"/>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8"/>
            <p:cNvSpPr txBox="1">
              <a:spLocks noChangeArrowheads="1"/>
            </p:cNvSpPr>
            <p:nvPr/>
          </p:nvSpPr>
          <p:spPr bwMode="gray">
            <a:xfrm>
              <a:off x="3930051" y="2191339"/>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8"/>
            <p:cNvSpPr txBox="1">
              <a:spLocks noChangeArrowheads="1"/>
            </p:cNvSpPr>
            <p:nvPr/>
          </p:nvSpPr>
          <p:spPr bwMode="gray">
            <a:xfrm>
              <a:off x="2255997" y="3592287"/>
              <a:ext cx="1071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8"/>
            <p:cNvSpPr txBox="1">
              <a:spLocks noChangeArrowheads="1"/>
            </p:cNvSpPr>
            <p:nvPr/>
          </p:nvSpPr>
          <p:spPr bwMode="gray">
            <a:xfrm>
              <a:off x="5097641" y="3588500"/>
              <a:ext cx="1071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8"/>
            <p:cNvSpPr txBox="1">
              <a:spLocks noChangeArrowheads="1"/>
            </p:cNvSpPr>
            <p:nvPr/>
          </p:nvSpPr>
          <p:spPr bwMode="gray">
            <a:xfrm>
              <a:off x="2482188" y="1807225"/>
              <a:ext cx="1989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8"/>
            <p:cNvSpPr txBox="1">
              <a:spLocks noChangeArrowheads="1"/>
            </p:cNvSpPr>
            <p:nvPr/>
          </p:nvSpPr>
          <p:spPr bwMode="gray">
            <a:xfrm>
              <a:off x="2482188" y="5260121"/>
              <a:ext cx="1989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3" name="组合 62"/>
          <p:cNvGrpSpPr/>
          <p:nvPr/>
        </p:nvGrpSpPr>
        <p:grpSpPr bwMode="gray">
          <a:xfrm>
            <a:off x="7390696" y="3266243"/>
            <a:ext cx="1637911" cy="2526819"/>
            <a:chOff x="8284692" y="3577763"/>
            <a:chExt cx="1637911" cy="2526819"/>
          </a:xfrm>
        </p:grpSpPr>
        <p:grpSp>
          <p:nvGrpSpPr>
            <p:cNvPr id="76" name="组合 75"/>
            <p:cNvGrpSpPr/>
            <p:nvPr/>
          </p:nvGrpSpPr>
          <p:grpSpPr bwMode="gray">
            <a:xfrm>
              <a:off x="8284692" y="3577763"/>
              <a:ext cx="1637911" cy="373800"/>
              <a:chOff x="8284692" y="3577763"/>
              <a:chExt cx="1637911" cy="373800"/>
            </a:xfrm>
          </p:grpSpPr>
          <p:cxnSp>
            <p:nvCxnSpPr>
              <p:cNvPr id="86" name="直接连接符 85"/>
              <p:cNvCxnSpPr/>
              <p:nvPr/>
            </p:nvCxnSpPr>
            <p:spPr bwMode="gray">
              <a:xfrm flipV="1">
                <a:off x="8284692" y="3779548"/>
                <a:ext cx="473785" cy="12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a:off x="8758477" y="3577763"/>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TextBox 8"/>
              <p:cNvSpPr txBox="1">
                <a:spLocks noChangeArrowheads="1"/>
              </p:cNvSpPr>
              <p:nvPr/>
            </p:nvSpPr>
            <p:spPr bwMode="gray">
              <a:xfrm>
                <a:off x="8723236" y="3649444"/>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2" name="组合 81"/>
            <p:cNvGrpSpPr/>
            <p:nvPr/>
          </p:nvGrpSpPr>
          <p:grpSpPr bwMode="gray">
            <a:xfrm>
              <a:off x="8284692" y="5730782"/>
              <a:ext cx="1637911" cy="373800"/>
              <a:chOff x="8284692" y="5730782"/>
              <a:chExt cx="1637911" cy="373800"/>
            </a:xfrm>
          </p:grpSpPr>
          <p:cxnSp>
            <p:nvCxnSpPr>
              <p:cNvPr id="83" name="直接连接符 82"/>
              <p:cNvCxnSpPr/>
              <p:nvPr/>
            </p:nvCxnSpPr>
            <p:spPr bwMode="gray">
              <a:xfrm>
                <a:off x="8284692" y="5917682"/>
                <a:ext cx="4945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8776514" y="5730782"/>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TextBox 8"/>
              <p:cNvSpPr txBox="1">
                <a:spLocks noChangeArrowheads="1"/>
              </p:cNvSpPr>
              <p:nvPr/>
            </p:nvSpPr>
            <p:spPr bwMode="gray">
              <a:xfrm>
                <a:off x="8723236" y="5779182"/>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8" name="燕尾形 47"/>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auto">
          <a:xfrm>
            <a:off x="10405660" y="40418"/>
            <a:ext cx="1349910"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66435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2115745"/>
          </a:xfrm>
        </p:spPr>
        <p:txBody>
          <a:bodyPr/>
          <a:lstStyle/>
          <a:p>
            <a:r>
              <a:rPr lang="en-US" sz="1800" dirty="0" smtClean="0">
                <a:sym typeface="Huawei Sans" panose="020C0503030203020204" pitchFamily="34" charset="0"/>
              </a:rPr>
              <a:t>R2 and R3 maintain Level-1 LSDBs and can calculate routes in Area 49.0001 based on LSPs in the LSDBs.</a:t>
            </a:r>
          </a:p>
          <a:p>
            <a:r>
              <a:rPr lang="en-US" sz="1800" dirty="0" smtClean="0">
                <a:sym typeface="Huawei Sans" panose="020C0503030203020204" pitchFamily="34" charset="0"/>
              </a:rPr>
              <a:t>R2 and R3 maintain Level-2 LSDBs and can calculate routes in Area 49.0002 based on LSPs in the LSDBs.</a:t>
            </a:r>
          </a:p>
          <a:p>
            <a:r>
              <a:rPr lang="en-US" sz="1800" dirty="0" smtClean="0">
                <a:sym typeface="Huawei Sans" panose="020C0503030203020204" pitchFamily="34" charset="0"/>
              </a:rPr>
              <a:t>R2 and R3 send the routes to Area 49.0001 to Area 49.0002 through Level-2 LSPs.</a:t>
            </a:r>
          </a:p>
          <a:p>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Route Calculation on a Level-1-2 Router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p:nvPr/>
        </p:nvCxnSpPr>
        <p:spPr bwMode="gray">
          <a:xfrm flipH="1">
            <a:off x="1341337" y="6278097"/>
            <a:ext cx="711688" cy="0"/>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41" name="文本框 40"/>
          <p:cNvSpPr txBox="1"/>
          <p:nvPr/>
        </p:nvSpPr>
        <p:spPr bwMode="gray">
          <a:xfrm>
            <a:off x="1297872" y="5958804"/>
            <a:ext cx="646331" cy="276999"/>
          </a:xfrm>
          <a:prstGeom prst="rect">
            <a:avLst/>
          </a:prstGeom>
          <a:noFill/>
        </p:spPr>
        <p:txBody>
          <a:bodyPr wrap="none" rtlCol="0">
            <a:spAutoFit/>
          </a:bodyPr>
          <a:lstStyle/>
          <a:p>
            <a:pP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L1 LSP</a:t>
            </a:r>
            <a:endParaRPr lang="en-US" altLang="zh-CN"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bwMode="gray">
          <a:xfrm>
            <a:off x="2571646" y="3332440"/>
            <a:ext cx="7676147" cy="3050640"/>
            <a:chOff x="2263420" y="3231329"/>
            <a:chExt cx="7676147" cy="3050640"/>
          </a:xfrm>
        </p:grpSpPr>
        <p:grpSp>
          <p:nvGrpSpPr>
            <p:cNvPr id="51" name="组合 50"/>
            <p:cNvGrpSpPr/>
            <p:nvPr/>
          </p:nvGrpSpPr>
          <p:grpSpPr bwMode="gray">
            <a:xfrm>
              <a:off x="2263420" y="3231329"/>
              <a:ext cx="7676147" cy="3050640"/>
              <a:chOff x="2263420" y="3231329"/>
              <a:chExt cx="7676147" cy="3050640"/>
            </a:xfrm>
          </p:grpSpPr>
          <p:grpSp>
            <p:nvGrpSpPr>
              <p:cNvPr id="55" name="组合 54"/>
              <p:cNvGrpSpPr/>
              <p:nvPr/>
            </p:nvGrpSpPr>
            <p:grpSpPr bwMode="gray">
              <a:xfrm>
                <a:off x="2263420" y="3231329"/>
                <a:ext cx="7676147" cy="3050640"/>
                <a:chOff x="2622885" y="3231498"/>
                <a:chExt cx="7676147" cy="3050640"/>
              </a:xfrm>
            </p:grpSpPr>
            <p:grpSp>
              <p:nvGrpSpPr>
                <p:cNvPr id="61" name="组合 60"/>
                <p:cNvGrpSpPr/>
                <p:nvPr/>
              </p:nvGrpSpPr>
              <p:grpSpPr bwMode="gray">
                <a:xfrm>
                  <a:off x="2622885" y="3231498"/>
                  <a:ext cx="7676147" cy="3046599"/>
                  <a:chOff x="2622885" y="3231498"/>
                  <a:chExt cx="7676147" cy="3046599"/>
                </a:xfrm>
              </p:grpSpPr>
              <p:sp>
                <p:nvSpPr>
                  <p:cNvPr id="74" name="圆角矩形 73"/>
                  <p:cNvSpPr/>
                  <p:nvPr/>
                </p:nvSpPr>
                <p:spPr bwMode="gray">
                  <a:xfrm>
                    <a:off x="2622885" y="3231498"/>
                    <a:ext cx="4111810"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9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gray">
                  <a:xfrm>
                    <a:off x="7090372" y="3231498"/>
                    <a:ext cx="3208660"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9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75"/>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3296373" y="4560769"/>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6148" y="5612059"/>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89849" y="3475151"/>
                    <a:ext cx="540000" cy="442800"/>
                  </a:xfrm>
                  <a:prstGeom prst="rect">
                    <a:avLst/>
                  </a:prstGeom>
                </p:spPr>
              </p:pic>
              <p:pic>
                <p:nvPicPr>
                  <p:cNvPr id="79" name="图片 78"/>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8104157" y="5612059"/>
                    <a:ext cx="540000" cy="442800"/>
                  </a:xfrm>
                  <a:prstGeom prst="rect">
                    <a:avLst/>
                  </a:prstGeom>
                </p:spPr>
              </p:pic>
              <p:pic>
                <p:nvPicPr>
                  <p:cNvPr id="80" name="图片 79"/>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8104157" y="3475151"/>
                    <a:ext cx="540000" cy="442800"/>
                  </a:xfrm>
                  <a:prstGeom prst="rect">
                    <a:avLst/>
                  </a:prstGeom>
                </p:spPr>
              </p:pic>
              <p:cxnSp>
                <p:nvCxnSpPr>
                  <p:cNvPr id="81" name="直接连接符 80"/>
                  <p:cNvCxnSpPr>
                    <a:stCxn id="76" idx="0"/>
                    <a:endCxn id="78" idx="1"/>
                  </p:cNvCxnSpPr>
                  <p:nvPr/>
                </p:nvCxnSpPr>
                <p:spPr bwMode="gray">
                  <a:xfrm flipV="1">
                    <a:off x="3566373" y="3696551"/>
                    <a:ext cx="1723476"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78" idx="3"/>
                    <a:endCxn id="80" idx="1"/>
                  </p:cNvCxnSpPr>
                  <p:nvPr/>
                </p:nvCxnSpPr>
                <p:spPr bwMode="gray">
                  <a:xfrm>
                    <a:off x="5829849" y="3696551"/>
                    <a:ext cx="22743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80" idx="2"/>
                    <a:endCxn id="79" idx="0"/>
                  </p:cNvCxnSpPr>
                  <p:nvPr/>
                </p:nvCxnSpPr>
                <p:spPr bwMode="gray">
                  <a:xfrm>
                    <a:off x="8374157" y="3917951"/>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77" idx="3"/>
                    <a:endCxn id="79" idx="1"/>
                  </p:cNvCxnSpPr>
                  <p:nvPr/>
                </p:nvCxnSpPr>
                <p:spPr bwMode="gray">
                  <a:xfrm>
                    <a:off x="5846148" y="5833459"/>
                    <a:ext cx="22580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76" idx="2"/>
                    <a:endCxn id="77" idx="1"/>
                  </p:cNvCxnSpPr>
                  <p:nvPr/>
                </p:nvCxnSpPr>
                <p:spPr bwMode="gray">
                  <a:xfrm>
                    <a:off x="3566373" y="5003569"/>
                    <a:ext cx="1739775"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TextBox 8"/>
                <p:cNvSpPr txBox="1">
                  <a:spLocks noChangeArrowheads="1"/>
                </p:cNvSpPr>
                <p:nvPr/>
              </p:nvSpPr>
              <p:spPr bwMode="gray">
                <a:xfrm>
                  <a:off x="2622885" y="4643669"/>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8"/>
                <p:cNvSpPr txBox="1">
                  <a:spLocks noChangeArrowheads="1"/>
                </p:cNvSpPr>
                <p:nvPr/>
              </p:nvSpPr>
              <p:spPr bwMode="gray">
                <a:xfrm>
                  <a:off x="5142106" y="6020359"/>
                  <a:ext cx="8274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
                <p:cNvSpPr txBox="1">
                  <a:spLocks noChangeArrowheads="1"/>
                </p:cNvSpPr>
                <p:nvPr/>
              </p:nvSpPr>
              <p:spPr bwMode="gray">
                <a:xfrm>
                  <a:off x="5160658" y="3241232"/>
                  <a:ext cx="8274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8"/>
                <p:cNvSpPr txBox="1">
                  <a:spLocks noChangeArrowheads="1"/>
                </p:cNvSpPr>
                <p:nvPr/>
              </p:nvSpPr>
              <p:spPr bwMode="gray">
                <a:xfrm>
                  <a:off x="8032557" y="6020528"/>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8"/>
                <p:cNvSpPr txBox="1">
                  <a:spLocks noChangeArrowheads="1"/>
                </p:cNvSpPr>
                <p:nvPr/>
              </p:nvSpPr>
              <p:spPr bwMode="gray">
                <a:xfrm>
                  <a:off x="8032557" y="3242721"/>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8"/>
                <p:cNvSpPr txBox="1">
                  <a:spLocks noChangeArrowheads="1"/>
                </p:cNvSpPr>
                <p:nvPr/>
              </p:nvSpPr>
              <p:spPr bwMode="gray">
                <a:xfrm rot="19954335">
                  <a:off x="4010880" y="4111775"/>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8"/>
                <p:cNvSpPr txBox="1">
                  <a:spLocks noChangeArrowheads="1"/>
                </p:cNvSpPr>
                <p:nvPr/>
              </p:nvSpPr>
              <p:spPr bwMode="gray">
                <a:xfrm rot="1521044">
                  <a:off x="4172620" y="5221054"/>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10.1.13.0/24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8"/>
                <p:cNvSpPr txBox="1">
                  <a:spLocks noChangeArrowheads="1"/>
                </p:cNvSpPr>
                <p:nvPr/>
              </p:nvSpPr>
              <p:spPr bwMode="gray">
                <a:xfrm>
                  <a:off x="6362909" y="3734883"/>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10.1.24.0/24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8"/>
                <p:cNvSpPr txBox="1">
                  <a:spLocks noChangeArrowheads="1"/>
                </p:cNvSpPr>
                <p:nvPr/>
              </p:nvSpPr>
              <p:spPr bwMode="gray">
                <a:xfrm>
                  <a:off x="6362909" y="5530365"/>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10.1.35.0/24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8"/>
                <p:cNvSpPr txBox="1">
                  <a:spLocks noChangeArrowheads="1"/>
                </p:cNvSpPr>
                <p:nvPr/>
              </p:nvSpPr>
              <p:spPr bwMode="gray">
                <a:xfrm rot="5400000">
                  <a:off x="8031697" y="4643215"/>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10.1.45.0/24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7" name="直接连接符 56"/>
              <p:cNvCxnSpPr/>
              <p:nvPr/>
            </p:nvCxnSpPr>
            <p:spPr bwMode="gray">
              <a:xfrm flipH="1">
                <a:off x="3220122" y="3558051"/>
                <a:ext cx="1622745" cy="855525"/>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58" name="直接连接符 57"/>
              <p:cNvCxnSpPr/>
              <p:nvPr/>
            </p:nvCxnSpPr>
            <p:spPr bwMode="gray">
              <a:xfrm flipV="1">
                <a:off x="3182539" y="3504328"/>
                <a:ext cx="1537177" cy="804263"/>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59" name="直接连接符 58"/>
              <p:cNvCxnSpPr/>
              <p:nvPr/>
            </p:nvCxnSpPr>
            <p:spPr bwMode="gray">
              <a:xfrm flipH="1" flipV="1">
                <a:off x="3096628" y="5237488"/>
                <a:ext cx="1659936" cy="766255"/>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60" name="直接连接符 59"/>
              <p:cNvCxnSpPr/>
              <p:nvPr/>
            </p:nvCxnSpPr>
            <p:spPr bwMode="gray">
              <a:xfrm>
                <a:off x="3096628" y="5111620"/>
                <a:ext cx="1697311" cy="784072"/>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grpSp>
        <p:cxnSp>
          <p:nvCxnSpPr>
            <p:cNvPr id="42" name="直接连接符 41"/>
            <p:cNvCxnSpPr/>
            <p:nvPr/>
          </p:nvCxnSpPr>
          <p:spPr bwMode="gray">
            <a:xfrm flipH="1">
              <a:off x="5546300" y="3583775"/>
              <a:ext cx="2145458" cy="20352"/>
            </a:xfrm>
            <a:prstGeom prst="line">
              <a:avLst/>
            </a:prstGeom>
            <a:ln w="38100">
              <a:solidFill>
                <a:srgbClr val="EC7061"/>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7" name="直接连接符 46"/>
            <p:cNvCxnSpPr/>
            <p:nvPr/>
          </p:nvCxnSpPr>
          <p:spPr bwMode="gray">
            <a:xfrm flipV="1">
              <a:off x="5553642" y="3475151"/>
              <a:ext cx="2119450" cy="16201"/>
            </a:xfrm>
            <a:prstGeom prst="line">
              <a:avLst/>
            </a:prstGeom>
            <a:ln w="38100">
              <a:solidFill>
                <a:srgbClr val="8BC9A0"/>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2" name="直接连接符 51"/>
            <p:cNvCxnSpPr/>
            <p:nvPr/>
          </p:nvCxnSpPr>
          <p:spPr bwMode="gray">
            <a:xfrm flipH="1">
              <a:off x="5555257" y="6002268"/>
              <a:ext cx="2145458" cy="20352"/>
            </a:xfrm>
            <a:prstGeom prst="line">
              <a:avLst/>
            </a:prstGeom>
            <a:ln w="38100">
              <a:solidFill>
                <a:srgbClr val="8BC9A0"/>
              </a:solidFill>
              <a:prstDash val="dash"/>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53" name="直接连接符 52"/>
            <p:cNvCxnSpPr/>
            <p:nvPr/>
          </p:nvCxnSpPr>
          <p:spPr bwMode="gray">
            <a:xfrm flipV="1">
              <a:off x="5562599" y="5893644"/>
              <a:ext cx="2119450" cy="16201"/>
            </a:xfrm>
            <a:prstGeom prst="line">
              <a:avLst/>
            </a:prstGeom>
            <a:ln w="38100">
              <a:solidFill>
                <a:srgbClr val="EC7061"/>
              </a:solidFill>
              <a:prstDash val="dash"/>
              <a:headEnd type="triangle" w="med" len="med"/>
              <a:tailEnd type="none" w="med" len="med"/>
            </a:ln>
          </p:spPr>
          <p:style>
            <a:lnRef idx="1">
              <a:schemeClr val="dk1"/>
            </a:lnRef>
            <a:fillRef idx="0">
              <a:schemeClr val="dk1"/>
            </a:fillRef>
            <a:effectRef idx="0">
              <a:schemeClr val="dk1"/>
            </a:effectRef>
            <a:fontRef idx="minor">
              <a:schemeClr val="tx1"/>
            </a:fontRef>
          </p:style>
        </p:cxnSp>
      </p:grpSp>
      <p:cxnSp>
        <p:nvCxnSpPr>
          <p:cNvPr id="54" name="直接连接符 53"/>
          <p:cNvCxnSpPr/>
          <p:nvPr/>
        </p:nvCxnSpPr>
        <p:spPr bwMode="gray">
          <a:xfrm flipH="1">
            <a:off x="1341337" y="5893644"/>
            <a:ext cx="711688" cy="0"/>
          </a:xfrm>
          <a:prstGeom prst="line">
            <a:avLst/>
          </a:prstGeom>
          <a:ln w="38100">
            <a:solidFill>
              <a:srgbClr val="EC7061"/>
            </a:solidFill>
            <a:prstDash val="dash"/>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56" name="文本框 55"/>
          <p:cNvSpPr txBox="1"/>
          <p:nvPr/>
        </p:nvSpPr>
        <p:spPr bwMode="gray">
          <a:xfrm>
            <a:off x="1259399" y="5532412"/>
            <a:ext cx="646331" cy="276999"/>
          </a:xfrm>
          <a:prstGeom prst="rect">
            <a:avLst/>
          </a:prstGeom>
          <a:noFill/>
        </p:spPr>
        <p:txBody>
          <a:bodyPr wrap="none" rtlCol="0">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L2 LSP</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1117668" y="4484033"/>
            <a:ext cx="1337775" cy="830997"/>
          </a:xfrm>
          <a:prstGeom prst="rect">
            <a:avLst/>
          </a:prstGeom>
          <a:noFill/>
        </p:spPr>
        <p:txBody>
          <a:bodyPr wrap="square" rtlCol="0">
            <a:spAutoFit/>
          </a:bodyPr>
          <a:lstStyle>
            <a:defPPr>
              <a:defRPr lang="en-US"/>
            </a:defPPr>
            <a:lvl1pPr>
              <a:defRPr sz="1600">
                <a:solidFill>
                  <a:srgbClr val="EC7061"/>
                </a:solidFill>
              </a:defRPr>
            </a:lvl1pPr>
          </a:lstStyle>
          <a:p>
            <a:pPr fontAlgn="ctr"/>
            <a:r>
              <a:rPr lang="en-US" sz="1200" dirty="0" smtClean="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rPr>
              <a:t>Level-2 LSP</a:t>
            </a:r>
            <a:endParaRPr lang="en-US" altLang="zh-CN" sz="1200" dirty="0" smtClean="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rPr>
              <a:t>that describes </a:t>
            </a:r>
          </a:p>
          <a:p>
            <a:pPr fontAlgn="ctr"/>
            <a:r>
              <a:rPr lang="en-US" sz="1200" dirty="0" smtClean="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rPr>
              <a:t>the route to Area 49.0001</a:t>
            </a:r>
            <a:endParaRPr lang="en-US" altLang="zh-CN" sz="1200" dirty="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8"/>
          <p:cNvSpPr txBox="1">
            <a:spLocks noChangeArrowheads="1"/>
          </p:cNvSpPr>
          <p:nvPr/>
        </p:nvSpPr>
        <p:spPr bwMode="gray">
          <a:xfrm>
            <a:off x="5597124" y="4719317"/>
            <a:ext cx="1071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TextBox 8"/>
          <p:cNvSpPr txBox="1">
            <a:spLocks noChangeArrowheads="1"/>
          </p:cNvSpPr>
          <p:nvPr/>
        </p:nvSpPr>
        <p:spPr bwMode="gray">
          <a:xfrm>
            <a:off x="7037178" y="4719317"/>
            <a:ext cx="1071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3" name="组合 92"/>
          <p:cNvGrpSpPr/>
          <p:nvPr/>
        </p:nvGrpSpPr>
        <p:grpSpPr bwMode="gray">
          <a:xfrm>
            <a:off x="8585794" y="3596912"/>
            <a:ext cx="1622050" cy="2526819"/>
            <a:chOff x="8284692" y="3577763"/>
            <a:chExt cx="1622050" cy="2526819"/>
          </a:xfrm>
        </p:grpSpPr>
        <p:grpSp>
          <p:nvGrpSpPr>
            <p:cNvPr id="94" name="组合 93"/>
            <p:cNvGrpSpPr/>
            <p:nvPr/>
          </p:nvGrpSpPr>
          <p:grpSpPr bwMode="gray">
            <a:xfrm>
              <a:off x="8284692" y="3577763"/>
              <a:ext cx="1588083" cy="373800"/>
              <a:chOff x="8284692" y="3577763"/>
              <a:chExt cx="1588083" cy="373800"/>
            </a:xfrm>
          </p:grpSpPr>
          <p:cxnSp>
            <p:nvCxnSpPr>
              <p:cNvPr id="102" name="直接连接符 101"/>
              <p:cNvCxnSpPr/>
              <p:nvPr/>
            </p:nvCxnSpPr>
            <p:spPr bwMode="gray">
              <a:xfrm flipV="1">
                <a:off x="8284692" y="3779548"/>
                <a:ext cx="473785" cy="12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bwMode="gray">
              <a:xfrm>
                <a:off x="8758477" y="3577763"/>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TextBox 8"/>
              <p:cNvSpPr txBox="1">
                <a:spLocks noChangeArrowheads="1"/>
              </p:cNvSpPr>
              <p:nvPr/>
            </p:nvSpPr>
            <p:spPr bwMode="gray">
              <a:xfrm>
                <a:off x="8673408" y="3664934"/>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94"/>
            <p:cNvGrpSpPr/>
            <p:nvPr/>
          </p:nvGrpSpPr>
          <p:grpSpPr bwMode="gray">
            <a:xfrm>
              <a:off x="8284692" y="5730782"/>
              <a:ext cx="1622050" cy="373800"/>
              <a:chOff x="8284692" y="5730782"/>
              <a:chExt cx="1622050" cy="373800"/>
            </a:xfrm>
          </p:grpSpPr>
          <p:cxnSp>
            <p:nvCxnSpPr>
              <p:cNvPr id="96" name="直接连接符 95"/>
              <p:cNvCxnSpPr/>
              <p:nvPr/>
            </p:nvCxnSpPr>
            <p:spPr bwMode="gray">
              <a:xfrm>
                <a:off x="8284692" y="5917682"/>
                <a:ext cx="4945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bwMode="gray">
              <a:xfrm>
                <a:off x="8776514" y="5730782"/>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TextBox 8"/>
              <p:cNvSpPr txBox="1">
                <a:spLocks noChangeArrowheads="1"/>
              </p:cNvSpPr>
              <p:nvPr/>
            </p:nvSpPr>
            <p:spPr bwMode="gray">
              <a:xfrm>
                <a:off x="8707375" y="5779182"/>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86" name="直接连接符 85"/>
          <p:cNvCxnSpPr/>
          <p:nvPr/>
        </p:nvCxnSpPr>
        <p:spPr bwMode="gray">
          <a:xfrm flipH="1">
            <a:off x="1341337" y="5455184"/>
            <a:ext cx="711688" cy="0"/>
          </a:xfrm>
          <a:prstGeom prst="line">
            <a:avLst/>
          </a:prstGeom>
          <a:ln w="38100">
            <a:solidFill>
              <a:srgbClr val="8BC9A0"/>
            </a:solidFill>
            <a:prstDash val="dash"/>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72" name="燕尾形 71"/>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燕尾形 86"/>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87"/>
          <p:cNvSpPr/>
          <p:nvPr/>
        </p:nvSpPr>
        <p:spPr bwMode="auto">
          <a:xfrm>
            <a:off x="10405660" y="40418"/>
            <a:ext cx="1349910"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281516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881881"/>
          </a:xfrm>
        </p:spPr>
        <p:txBody>
          <a:bodyPr/>
          <a:lstStyle/>
          <a:p>
            <a:pPr marL="0" indent="0">
              <a:buNone/>
            </a:pPr>
            <a:r>
              <a:rPr lang="en-US" sz="1800" dirty="0" smtClean="0">
                <a:sym typeface="Huawei Sans" panose="020C0503030203020204" pitchFamily="34" charset="0"/>
              </a:rPr>
              <a:t>R4 and R5 used as Level-2 routers maintain only Level-2 LSDBs and can calculate routes to network segments on the entire network based on the LSDBs.</a:t>
            </a:r>
          </a:p>
          <a:p>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Route Calculation on a Level-2 Router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bwMode="gray">
          <a:xfrm>
            <a:off x="2263420" y="2216757"/>
            <a:ext cx="7676147" cy="3050640"/>
            <a:chOff x="2263420" y="3231329"/>
            <a:chExt cx="7676147" cy="3050640"/>
          </a:xfrm>
        </p:grpSpPr>
        <p:grpSp>
          <p:nvGrpSpPr>
            <p:cNvPr id="50" name="组合 49"/>
            <p:cNvGrpSpPr/>
            <p:nvPr/>
          </p:nvGrpSpPr>
          <p:grpSpPr bwMode="gray">
            <a:xfrm>
              <a:off x="2263420" y="3231329"/>
              <a:ext cx="7676147" cy="3050640"/>
              <a:chOff x="2622885" y="3231498"/>
              <a:chExt cx="7676147" cy="3050640"/>
            </a:xfrm>
          </p:grpSpPr>
          <p:grpSp>
            <p:nvGrpSpPr>
              <p:cNvPr id="59" name="组合 58"/>
              <p:cNvGrpSpPr/>
              <p:nvPr/>
            </p:nvGrpSpPr>
            <p:grpSpPr bwMode="gray">
              <a:xfrm>
                <a:off x="2622885" y="3231498"/>
                <a:ext cx="7676147" cy="3046599"/>
                <a:chOff x="2622885" y="3231498"/>
                <a:chExt cx="7676147" cy="3046599"/>
              </a:xfrm>
            </p:grpSpPr>
            <p:sp>
              <p:nvSpPr>
                <p:cNvPr id="72" name="圆角矩形 71"/>
                <p:cNvSpPr/>
                <p:nvPr/>
              </p:nvSpPr>
              <p:spPr bwMode="gray">
                <a:xfrm>
                  <a:off x="2622885" y="3231498"/>
                  <a:ext cx="4111810"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9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7090372" y="3231498"/>
                  <a:ext cx="3208660"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9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4" name="图片 73"/>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3296373" y="4560769"/>
                  <a:ext cx="540000" cy="442800"/>
                </a:xfrm>
                <a:prstGeom prst="rect">
                  <a:avLst/>
                </a:prstGeom>
              </p:spPr>
            </p:pic>
            <p:pic>
              <p:nvPicPr>
                <p:cNvPr id="75" name="图片 74"/>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5306148" y="5612059"/>
                  <a:ext cx="540000" cy="442800"/>
                </a:xfrm>
                <a:prstGeom prst="rect">
                  <a:avLst/>
                </a:prstGeom>
              </p:spPr>
            </p:pic>
            <p:pic>
              <p:nvPicPr>
                <p:cNvPr id="76" name="图片 75"/>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5289849" y="3475151"/>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04157" y="5612059"/>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04157" y="3475151"/>
                  <a:ext cx="540000" cy="442800"/>
                </a:xfrm>
                <a:prstGeom prst="rect">
                  <a:avLst/>
                </a:prstGeom>
              </p:spPr>
            </p:pic>
            <p:cxnSp>
              <p:nvCxnSpPr>
                <p:cNvPr id="79" name="直接连接符 78"/>
                <p:cNvCxnSpPr>
                  <a:stCxn id="74" idx="0"/>
                  <a:endCxn id="76" idx="1"/>
                </p:cNvCxnSpPr>
                <p:nvPr/>
              </p:nvCxnSpPr>
              <p:spPr bwMode="gray">
                <a:xfrm flipV="1">
                  <a:off x="3566373" y="3696551"/>
                  <a:ext cx="1723476"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6" idx="3"/>
                  <a:endCxn id="78" idx="1"/>
                </p:cNvCxnSpPr>
                <p:nvPr/>
              </p:nvCxnSpPr>
              <p:spPr bwMode="gray">
                <a:xfrm>
                  <a:off x="5829849" y="3696551"/>
                  <a:ext cx="22743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8" idx="2"/>
                  <a:endCxn id="77" idx="0"/>
                </p:cNvCxnSpPr>
                <p:nvPr/>
              </p:nvCxnSpPr>
              <p:spPr bwMode="gray">
                <a:xfrm>
                  <a:off x="8374157" y="3917951"/>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75" idx="3"/>
                  <a:endCxn id="77" idx="1"/>
                </p:cNvCxnSpPr>
                <p:nvPr/>
              </p:nvCxnSpPr>
              <p:spPr bwMode="gray">
                <a:xfrm>
                  <a:off x="5846148" y="5833459"/>
                  <a:ext cx="22580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74" idx="2"/>
                  <a:endCxn id="75" idx="1"/>
                </p:cNvCxnSpPr>
                <p:nvPr/>
              </p:nvCxnSpPr>
              <p:spPr bwMode="gray">
                <a:xfrm>
                  <a:off x="3566373" y="5003569"/>
                  <a:ext cx="1739775"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0" name="TextBox 8"/>
              <p:cNvSpPr txBox="1">
                <a:spLocks noChangeArrowheads="1"/>
              </p:cNvSpPr>
              <p:nvPr/>
            </p:nvSpPr>
            <p:spPr bwMode="gray">
              <a:xfrm>
                <a:off x="2622885" y="4643669"/>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8"/>
              <p:cNvSpPr txBox="1">
                <a:spLocks noChangeArrowheads="1"/>
              </p:cNvSpPr>
              <p:nvPr/>
            </p:nvSpPr>
            <p:spPr bwMode="gray">
              <a:xfrm>
                <a:off x="5142106" y="6020359"/>
                <a:ext cx="8274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8"/>
              <p:cNvSpPr txBox="1">
                <a:spLocks noChangeArrowheads="1"/>
              </p:cNvSpPr>
              <p:nvPr/>
            </p:nvSpPr>
            <p:spPr bwMode="gray">
              <a:xfrm>
                <a:off x="5160658" y="3241232"/>
                <a:ext cx="8274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8"/>
              <p:cNvSpPr txBox="1">
                <a:spLocks noChangeArrowheads="1"/>
              </p:cNvSpPr>
              <p:nvPr/>
            </p:nvSpPr>
            <p:spPr bwMode="gray">
              <a:xfrm>
                <a:off x="8032557" y="6020528"/>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
              <p:cNvSpPr txBox="1">
                <a:spLocks noChangeArrowheads="1"/>
              </p:cNvSpPr>
              <p:nvPr/>
            </p:nvSpPr>
            <p:spPr bwMode="gray">
              <a:xfrm>
                <a:off x="8032557" y="3242721"/>
                <a:ext cx="6864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8"/>
              <p:cNvSpPr txBox="1">
                <a:spLocks noChangeArrowheads="1"/>
              </p:cNvSpPr>
              <p:nvPr/>
            </p:nvSpPr>
            <p:spPr bwMode="gray">
              <a:xfrm rot="19954335">
                <a:off x="4010880" y="4111775"/>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8"/>
              <p:cNvSpPr txBox="1">
                <a:spLocks noChangeArrowheads="1"/>
              </p:cNvSpPr>
              <p:nvPr/>
            </p:nvSpPr>
            <p:spPr bwMode="gray">
              <a:xfrm rot="1521044">
                <a:off x="4172620" y="5221054"/>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10.1.13.0/24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8"/>
              <p:cNvSpPr txBox="1">
                <a:spLocks noChangeArrowheads="1"/>
              </p:cNvSpPr>
              <p:nvPr/>
            </p:nvSpPr>
            <p:spPr bwMode="gray">
              <a:xfrm>
                <a:off x="6362909" y="3734883"/>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10.1.24.0/24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8"/>
              <p:cNvSpPr txBox="1">
                <a:spLocks noChangeArrowheads="1"/>
              </p:cNvSpPr>
              <p:nvPr/>
            </p:nvSpPr>
            <p:spPr bwMode="gray">
              <a:xfrm>
                <a:off x="6362909" y="5530365"/>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10.1.35.0/24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8"/>
              <p:cNvSpPr txBox="1">
                <a:spLocks noChangeArrowheads="1"/>
              </p:cNvSpPr>
              <p:nvPr/>
            </p:nvSpPr>
            <p:spPr bwMode="gray">
              <a:xfrm rot="5400000">
                <a:off x="8031697" y="4643215"/>
                <a:ext cx="963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10.1.45.0/24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5" name="直接连接符 44"/>
            <p:cNvCxnSpPr/>
            <p:nvPr/>
          </p:nvCxnSpPr>
          <p:spPr bwMode="gray">
            <a:xfrm flipH="1">
              <a:off x="5546300" y="3583775"/>
              <a:ext cx="2145458" cy="20352"/>
            </a:xfrm>
            <a:prstGeom prst="line">
              <a:avLst/>
            </a:prstGeom>
            <a:ln w="38100">
              <a:solidFill>
                <a:srgbClr val="EC7061"/>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6" name="直接连接符 45"/>
            <p:cNvCxnSpPr/>
            <p:nvPr/>
          </p:nvCxnSpPr>
          <p:spPr bwMode="gray">
            <a:xfrm flipV="1">
              <a:off x="5553642" y="3475151"/>
              <a:ext cx="2119450" cy="16201"/>
            </a:xfrm>
            <a:prstGeom prst="line">
              <a:avLst/>
            </a:prstGeom>
            <a:ln w="38100">
              <a:solidFill>
                <a:srgbClr val="8BC9A0"/>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8" name="直接连接符 47"/>
            <p:cNvCxnSpPr/>
            <p:nvPr/>
          </p:nvCxnSpPr>
          <p:spPr bwMode="gray">
            <a:xfrm flipH="1">
              <a:off x="5555257" y="6002268"/>
              <a:ext cx="2145458" cy="20352"/>
            </a:xfrm>
            <a:prstGeom prst="line">
              <a:avLst/>
            </a:prstGeom>
            <a:ln w="38100">
              <a:solidFill>
                <a:srgbClr val="8BC9A0"/>
              </a:solidFill>
              <a:prstDash val="dash"/>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bwMode="gray">
            <a:xfrm flipV="1">
              <a:off x="5562599" y="5893644"/>
              <a:ext cx="2119450" cy="16201"/>
            </a:xfrm>
            <a:prstGeom prst="line">
              <a:avLst/>
            </a:prstGeom>
            <a:ln w="38100">
              <a:solidFill>
                <a:srgbClr val="EC7061"/>
              </a:solidFill>
              <a:prstDash val="dash"/>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96" name="直接连接符 95"/>
            <p:cNvCxnSpPr/>
            <p:nvPr/>
          </p:nvCxnSpPr>
          <p:spPr bwMode="gray">
            <a:xfrm>
              <a:off x="7844675" y="4011713"/>
              <a:ext cx="0" cy="1482975"/>
            </a:xfrm>
            <a:prstGeom prst="line">
              <a:avLst/>
            </a:prstGeom>
            <a:ln w="38100">
              <a:solidFill>
                <a:srgbClr val="EC7061"/>
              </a:solidFill>
              <a:prstDash val="dash"/>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97" name="直接连接符 96"/>
            <p:cNvCxnSpPr/>
            <p:nvPr/>
          </p:nvCxnSpPr>
          <p:spPr bwMode="gray">
            <a:xfrm>
              <a:off x="7947695" y="4011713"/>
              <a:ext cx="0" cy="1482975"/>
            </a:xfrm>
            <a:prstGeom prst="line">
              <a:avLst/>
            </a:prstGeom>
            <a:ln w="38100">
              <a:solidFill>
                <a:srgbClr val="EC7061"/>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grpSp>
      <p:sp>
        <p:nvSpPr>
          <p:cNvPr id="88" name="TextBox 8"/>
          <p:cNvSpPr txBox="1">
            <a:spLocks noChangeArrowheads="1"/>
          </p:cNvSpPr>
          <p:nvPr/>
        </p:nvSpPr>
        <p:spPr bwMode="gray">
          <a:xfrm>
            <a:off x="5312699" y="3632922"/>
            <a:ext cx="1071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8"/>
          <p:cNvSpPr txBox="1">
            <a:spLocks noChangeArrowheads="1"/>
          </p:cNvSpPr>
          <p:nvPr/>
        </p:nvSpPr>
        <p:spPr bwMode="gray">
          <a:xfrm>
            <a:off x="6728952" y="3632922"/>
            <a:ext cx="10711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 name="组合 54"/>
          <p:cNvGrpSpPr/>
          <p:nvPr/>
        </p:nvGrpSpPr>
        <p:grpSpPr bwMode="gray">
          <a:xfrm>
            <a:off x="8273348" y="2476780"/>
            <a:ext cx="1622050" cy="2526819"/>
            <a:chOff x="8284692" y="3577763"/>
            <a:chExt cx="1622050" cy="2526819"/>
          </a:xfrm>
        </p:grpSpPr>
        <p:grpSp>
          <p:nvGrpSpPr>
            <p:cNvPr id="57" name="组合 56"/>
            <p:cNvGrpSpPr/>
            <p:nvPr/>
          </p:nvGrpSpPr>
          <p:grpSpPr bwMode="gray">
            <a:xfrm>
              <a:off x="8284692" y="3577763"/>
              <a:ext cx="1588083" cy="373800"/>
              <a:chOff x="8284692" y="3577763"/>
              <a:chExt cx="1588083" cy="373800"/>
            </a:xfrm>
          </p:grpSpPr>
          <p:cxnSp>
            <p:nvCxnSpPr>
              <p:cNvPr id="93" name="直接连接符 92"/>
              <p:cNvCxnSpPr/>
              <p:nvPr/>
            </p:nvCxnSpPr>
            <p:spPr bwMode="gray">
              <a:xfrm flipV="1">
                <a:off x="8284692" y="3779548"/>
                <a:ext cx="473785" cy="12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a:off x="8758477" y="3577763"/>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8"/>
              <p:cNvSpPr txBox="1">
                <a:spLocks noChangeArrowheads="1"/>
              </p:cNvSpPr>
              <p:nvPr/>
            </p:nvSpPr>
            <p:spPr bwMode="gray">
              <a:xfrm>
                <a:off x="8673408" y="3664934"/>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8" name="组合 57"/>
            <p:cNvGrpSpPr/>
            <p:nvPr/>
          </p:nvGrpSpPr>
          <p:grpSpPr bwMode="gray">
            <a:xfrm>
              <a:off x="8284692" y="5730782"/>
              <a:ext cx="1622050" cy="373800"/>
              <a:chOff x="8284692" y="5730782"/>
              <a:chExt cx="1622050" cy="373800"/>
            </a:xfrm>
          </p:grpSpPr>
          <p:cxnSp>
            <p:nvCxnSpPr>
              <p:cNvPr id="90" name="直接连接符 89"/>
              <p:cNvCxnSpPr/>
              <p:nvPr/>
            </p:nvCxnSpPr>
            <p:spPr bwMode="gray">
              <a:xfrm>
                <a:off x="8284692" y="5917682"/>
                <a:ext cx="4945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8776514" y="5730782"/>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TextBox 8"/>
              <p:cNvSpPr txBox="1">
                <a:spLocks noChangeArrowheads="1"/>
              </p:cNvSpPr>
              <p:nvPr/>
            </p:nvSpPr>
            <p:spPr bwMode="gray">
              <a:xfrm>
                <a:off x="8707375" y="5779182"/>
                <a:ext cx="11993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51" name="直接连接符 50"/>
          <p:cNvCxnSpPr/>
          <p:nvPr/>
        </p:nvCxnSpPr>
        <p:spPr bwMode="gray">
          <a:xfrm flipH="1">
            <a:off x="1107923" y="6162532"/>
            <a:ext cx="711688" cy="0"/>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52" name="文本框 51"/>
          <p:cNvSpPr txBox="1"/>
          <p:nvPr/>
        </p:nvSpPr>
        <p:spPr bwMode="gray">
          <a:xfrm>
            <a:off x="974660" y="5843239"/>
            <a:ext cx="646331" cy="276999"/>
          </a:xfrm>
          <a:prstGeom prst="rect">
            <a:avLst/>
          </a:prstGeom>
          <a:noFill/>
        </p:spPr>
        <p:txBody>
          <a:bodyPr wrap="none" rtlCol="0">
            <a:spAutoFit/>
          </a:bodyPr>
          <a:lstStyle/>
          <a:p>
            <a:pP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L1 LSP</a:t>
            </a:r>
            <a:endParaRPr lang="en-US" altLang="zh-CN"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连接符 52"/>
          <p:cNvCxnSpPr/>
          <p:nvPr/>
        </p:nvCxnSpPr>
        <p:spPr bwMode="gray">
          <a:xfrm flipH="1">
            <a:off x="1107923" y="5778079"/>
            <a:ext cx="711688" cy="0"/>
          </a:xfrm>
          <a:prstGeom prst="line">
            <a:avLst/>
          </a:prstGeom>
          <a:ln w="38100">
            <a:solidFill>
              <a:srgbClr val="EC7061"/>
            </a:solidFill>
            <a:prstDash val="dash"/>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54" name="文本框 53"/>
          <p:cNvSpPr txBox="1"/>
          <p:nvPr/>
        </p:nvSpPr>
        <p:spPr bwMode="gray">
          <a:xfrm>
            <a:off x="974660" y="5416847"/>
            <a:ext cx="646331" cy="276999"/>
          </a:xfrm>
          <a:prstGeom prst="rect">
            <a:avLst/>
          </a:prstGeom>
          <a:noFill/>
        </p:spPr>
        <p:txBody>
          <a:bodyPr wrap="none" rtlCol="0">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L2 LSP</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974660" y="4460737"/>
            <a:ext cx="1343702" cy="830997"/>
          </a:xfrm>
          <a:prstGeom prst="rect">
            <a:avLst/>
          </a:prstGeom>
          <a:noFill/>
        </p:spPr>
        <p:txBody>
          <a:bodyPr wrap="square" rtlCol="0">
            <a:spAutoFit/>
          </a:bodyPr>
          <a:lstStyle>
            <a:defPPr>
              <a:defRPr lang="en-US"/>
            </a:defPPr>
            <a:lvl1pPr>
              <a:defRPr sz="1600">
                <a:solidFill>
                  <a:srgbClr val="EC7061"/>
                </a:solidFill>
              </a:defRPr>
            </a:lvl1pPr>
          </a:lstStyle>
          <a:p>
            <a:pPr fontAlgn="ctr"/>
            <a:r>
              <a:rPr lang="en-US" sz="1200" dirty="0" smtClean="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rPr>
              <a:t>Level-2 LSP that</a:t>
            </a:r>
            <a:r>
              <a:rPr lang="en-US" sz="1200" dirty="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rPr>
              <a:t>describes the route to Area 49.0001</a:t>
            </a:r>
            <a:endParaRPr lang="en-US" altLang="zh-CN" sz="1200" dirty="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p:cNvCxnSpPr/>
          <p:nvPr/>
        </p:nvCxnSpPr>
        <p:spPr bwMode="gray">
          <a:xfrm flipH="1">
            <a:off x="1107923" y="5339619"/>
            <a:ext cx="711688" cy="0"/>
          </a:xfrm>
          <a:prstGeom prst="line">
            <a:avLst/>
          </a:prstGeom>
          <a:ln w="38100">
            <a:solidFill>
              <a:srgbClr val="8BC9A0"/>
            </a:solidFill>
            <a:prstDash val="dash"/>
            <a:headEnd type="triangle" w="med" len="med"/>
            <a:tailEnd type="none" w="med" len="med"/>
          </a:ln>
        </p:spPr>
        <p:style>
          <a:lnRef idx="1">
            <a:schemeClr val="dk1"/>
          </a:lnRef>
          <a:fillRef idx="0">
            <a:schemeClr val="dk1"/>
          </a:fillRef>
          <a:effectRef idx="0">
            <a:schemeClr val="dk1"/>
          </a:effectRef>
          <a:fontRef idx="minor">
            <a:schemeClr val="tx1"/>
          </a:fontRef>
        </p:style>
      </p:cxnSp>
      <p:sp>
        <p:nvSpPr>
          <p:cNvPr id="70" name="燕尾形 69"/>
          <p:cNvSpPr/>
          <p:nvPr/>
        </p:nvSpPr>
        <p:spPr bwMode="auto">
          <a:xfrm>
            <a:off x="6637020" y="40418"/>
            <a:ext cx="2164527"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Neighbor Relationship Setup</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燕尾形 83"/>
          <p:cNvSpPr/>
          <p:nvPr/>
        </p:nvSpPr>
        <p:spPr bwMode="auto">
          <a:xfrm>
            <a:off x="8741050" y="40418"/>
            <a:ext cx="1725108" cy="213138"/>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LSDB Synchronization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p:cNvSpPr/>
          <p:nvPr/>
        </p:nvSpPr>
        <p:spPr bwMode="auto">
          <a:xfrm>
            <a:off x="10405660" y="40418"/>
            <a:ext cx="1349910"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Calculation</a:t>
            </a:r>
            <a:endPar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560066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Concepts of IS-IS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IS-IS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Basic IS-IS Configurations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490522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IS-IS Configurations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a:xfrm>
            <a:off x="433746" y="1314389"/>
            <a:ext cx="11312167" cy="1108582"/>
            <a:chOff x="443372" y="1365312"/>
            <a:chExt cx="11312167" cy="1108582"/>
          </a:xfrm>
        </p:grpSpPr>
        <p:sp>
          <p:nvSpPr>
            <p:cNvPr id="6" name="矩形 5"/>
            <p:cNvSpPr/>
            <p:nvPr/>
          </p:nvSpPr>
          <p:spPr>
            <a:xfrm>
              <a:off x="884925" y="1797459"/>
              <a:ext cx="10870614"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process-id</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443372" y="1365312"/>
              <a:ext cx="11089232" cy="307777"/>
            </a:xfrm>
            <a:prstGeom prst="rect">
              <a:avLst/>
            </a:prstGeom>
          </p:spPr>
          <p:txBody>
            <a:bodyPr wrap="square">
              <a:spAutoFit/>
            </a:bodyPr>
            <a:lstStyle/>
            <a:p>
              <a:pPr marL="342900" indent="-342900" fontAlgn="ctr">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Create an IS-IS process and enter the IS-IS process view.</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a:xfrm>
              <a:off x="894551" y="2073784"/>
              <a:ext cx="10825183" cy="400110"/>
            </a:xfrm>
            <a:prstGeom prst="rect">
              <a:avLst/>
            </a:prstGeom>
          </p:spPr>
          <p:txBody>
            <a:bodyPr wrap="square">
              <a:spAutoFit/>
            </a:bodyPr>
            <a:lstStyle/>
            <a:p>
              <a:pPr fontAlgn="ctr">
                <a:lnSpc>
                  <a:spcPts val="2400"/>
                </a:lnSpc>
              </a:pP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process-id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specifies the ID of an IS-IS process. If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process-id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is not specified, the default IS-IS process ID is 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a:xfrm>
            <a:off x="433746" y="2538769"/>
            <a:ext cx="11312166" cy="2033733"/>
            <a:chOff x="443372" y="2636912"/>
            <a:chExt cx="11312166" cy="2033733"/>
          </a:xfrm>
        </p:grpSpPr>
        <p:sp>
          <p:nvSpPr>
            <p:cNvPr id="10" name="矩形 9"/>
            <p:cNvSpPr/>
            <p:nvPr/>
          </p:nvSpPr>
          <p:spPr>
            <a:xfrm>
              <a:off x="884925" y="3069059"/>
              <a:ext cx="10870613"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[Huawei-isis-1]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network-entity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net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443372" y="2636912"/>
              <a:ext cx="11089232" cy="307777"/>
            </a:xfrm>
            <a:prstGeom prst="rect">
              <a:avLst/>
            </a:prstGeom>
          </p:spPr>
          <p:txBody>
            <a:bodyPr wrap="square">
              <a:spAutoFit/>
            </a:bodyPr>
            <a:lstStyle/>
            <a:p>
              <a:pPr marL="342900" indent="-342900" fontAlgn="ctr">
                <a:buFont typeface="+mj-lt"/>
                <a:buAutoNum type="arabicPeriod" startAt="2"/>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Configure a NET.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a:xfrm>
              <a:off x="891859" y="3347206"/>
              <a:ext cx="10767432" cy="1323439"/>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Generally, you only need to configure one NET for an IS-IS process. When an area needs to be redefined, for example, the area needs to be merged with other areas or divided into sub-areas, configure multiple NETs to ensure route correctness. A maximum of three area addresses can be configured in an IS-IS process, and therefore, you can configure only a maximum of three NETs. When you configure multiple NETs, ensure that their system IDs are the same.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 name="组合 12"/>
          <p:cNvGrpSpPr/>
          <p:nvPr/>
        </p:nvGrpSpPr>
        <p:grpSpPr>
          <a:xfrm>
            <a:off x="433746" y="4616500"/>
            <a:ext cx="11312165" cy="1695764"/>
            <a:chOff x="443372" y="4583624"/>
            <a:chExt cx="11312165" cy="1695764"/>
          </a:xfrm>
        </p:grpSpPr>
        <p:sp>
          <p:nvSpPr>
            <p:cNvPr id="14" name="矩形 13"/>
            <p:cNvSpPr/>
            <p:nvPr/>
          </p:nvSpPr>
          <p:spPr>
            <a:xfrm>
              <a:off x="884924" y="4977271"/>
              <a:ext cx="10870613"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[Huawei-isis-1]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is-level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level-1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level-1-2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level-2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443372" y="4583624"/>
              <a:ext cx="11089232" cy="307777"/>
            </a:xfrm>
            <a:prstGeom prst="rect">
              <a:avLst/>
            </a:prstGeom>
          </p:spPr>
          <p:txBody>
            <a:bodyPr wrap="square">
              <a:spAutoFit/>
            </a:bodyPr>
            <a:lstStyle/>
            <a:p>
              <a:pPr marL="342900" indent="-342900" fontAlgn="ctr">
                <a:buFont typeface="+mj-lt"/>
                <a:buAutoNum type="arabicPeriod" startAt="3"/>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Configure a device level.</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a:xfrm>
              <a:off x="894550" y="5263725"/>
              <a:ext cx="10825183" cy="1015663"/>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By default, the level of the device is Level-1-2.</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If the levels of IS-IS devices are changed during network operation, the IS-IS process will be restarted, and IS-IS neighbor relationships will be disconnected. Setting the levels of devices when configuring IS-IS is recommended.</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spTree>
    <p:extLst>
      <p:ext uri="{BB962C8B-B14F-4D97-AF65-F5344CB8AC3E}">
        <p14:creationId xmlns:p14="http://schemas.microsoft.com/office/powerpoint/2010/main" val="27018049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IS-IS Configurations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a:xfrm>
            <a:off x="885405" y="1665635"/>
            <a:ext cx="10825183"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interface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interface-type interface-number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424122" y="1233488"/>
            <a:ext cx="11089232" cy="307777"/>
          </a:xfrm>
          <a:prstGeom prst="rect">
            <a:avLst/>
          </a:prstGeom>
        </p:spPr>
        <p:txBody>
          <a:bodyPr wrap="square">
            <a:spAutoFit/>
          </a:bodyPr>
          <a:lstStyle/>
          <a:p>
            <a:pPr marL="342900" indent="-342900" fontAlgn="ctr">
              <a:buFont typeface="+mj-lt"/>
              <a:buAutoNum type="arabicPeriod" startAt="4"/>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 the interface view.</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885405" y="1960698"/>
            <a:ext cx="10825183" cy="400110"/>
          </a:xfrm>
          <a:prstGeom prst="rect">
            <a:avLst/>
          </a:prstGeom>
        </p:spPr>
        <p:txBody>
          <a:bodyPr wrap="square">
            <a:spAutoFit/>
          </a:bodyPr>
          <a:lstStyle/>
          <a:p>
            <a:pPr fontAlgn="ctr">
              <a:lnSpc>
                <a:spcPts val="2400"/>
              </a:lnSpc>
            </a:pP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interface-type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specifies the interface type and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interface-number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specifies the interface number.</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a:xfrm>
            <a:off x="885405" y="3266730"/>
            <a:ext cx="10825183"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enable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process-id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a:xfrm>
            <a:off x="424122" y="2834583"/>
            <a:ext cx="11089232" cy="307777"/>
          </a:xfrm>
          <a:prstGeom prst="rect">
            <a:avLst/>
          </a:prstGeom>
        </p:spPr>
        <p:txBody>
          <a:bodyPr wrap="square">
            <a:spAutoFit/>
          </a:bodyPr>
          <a:lstStyle/>
          <a:p>
            <a:pPr marL="342900" indent="-342900" fontAlgn="ctr">
              <a:buFont typeface="+mj-lt"/>
              <a:buAutoNum type="arabicPeriod" startAt="5"/>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Enable IS-IS on the interface.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a:xfrm>
            <a:off x="885405" y="3548408"/>
            <a:ext cx="10825183"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After this command is run, IS-IS establishes neighbor relationships and floods LSPs through this interface.</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885405" y="4845447"/>
            <a:ext cx="10825183"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circuit-level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level-1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level-1-2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level-2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a:xfrm>
            <a:off x="424122" y="4413300"/>
            <a:ext cx="11089232" cy="307777"/>
          </a:xfrm>
          <a:prstGeom prst="rect">
            <a:avLst/>
          </a:prstGeom>
        </p:spPr>
        <p:txBody>
          <a:bodyPr wrap="square">
            <a:spAutoFit/>
          </a:bodyPr>
          <a:lstStyle/>
          <a:p>
            <a:pPr marL="342900" indent="-342900" fontAlgn="ctr">
              <a:buFont typeface="+mj-lt"/>
              <a:buAutoNum type="arabicPeriod" startAt="6"/>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Configure the level of the interface.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a:xfrm>
            <a:off x="885405" y="5129424"/>
            <a:ext cx="10825183" cy="1015663"/>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By default, the level of an interface is Level-1-2.</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By default, Level-1 and Level-2 neighbor relationships will be established between two Level-1-2 devices. To allow the two Level-1-2 devices to establish only the Level-1 or Level-2 neighbor relationship, change the level of interfaces.</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41418181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IS-IS Configurations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a:xfrm>
            <a:off x="881667" y="1618356"/>
            <a:ext cx="10825183"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circuit-type p2p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443372" y="1301052"/>
            <a:ext cx="11089232" cy="307777"/>
          </a:xfrm>
          <a:prstGeom prst="rect">
            <a:avLst/>
          </a:prstGeom>
        </p:spPr>
        <p:txBody>
          <a:bodyPr wrap="square">
            <a:spAutoFit/>
          </a:bodyPr>
          <a:lstStyle/>
          <a:p>
            <a:pPr marL="342900" indent="-342900" fontAlgn="ctr">
              <a:buFont typeface="+mj-lt"/>
              <a:buAutoNum type="arabicPeriod" startAt="7"/>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Set the network type of the interface to P2P.</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881667" y="1828570"/>
            <a:ext cx="10864246" cy="163121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By default, the network type of an interface is determined by the physical type of the interface.</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After a broadcast interface is simulated as a P2P interface, the interval for sending IIHs, the number of IIHs that IS-IS does not receive from a neighbor before the neighbor is declared Down, interval for resending LSPs on a P2P link, and various IS-IS authentication modes are restored to the default settings; other configurations such as the DIS priority, DIS name, and interval for sending CSNPs on a broadcast network become invalid.</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a:xfrm>
            <a:off x="881667" y="3682913"/>
            <a:ext cx="10825183"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undo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circuit-type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a:xfrm>
            <a:off x="439634" y="3377245"/>
            <a:ext cx="11089232" cy="307777"/>
          </a:xfrm>
          <a:prstGeom prst="rect">
            <a:avLst/>
          </a:prstGeom>
        </p:spPr>
        <p:txBody>
          <a:bodyPr wrap="square">
            <a:spAutoFit/>
          </a:bodyPr>
          <a:lstStyle/>
          <a:p>
            <a:pPr marL="342900" indent="-342900" fontAlgn="ctr">
              <a:buFont typeface="+mj-lt"/>
              <a:buAutoNum type="arabicPeriod" startAt="8"/>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Restore the default network type of the IS-IS interface.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881667" y="3909825"/>
            <a:ext cx="10825183" cy="1323439"/>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After the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undo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circuit-type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command is run to restore the default network type of an IS-IS interface, the interval for sending IIHs, number of IIHs that IS-IS does not receive from a neighbor before the neighbor is declared Down, interval for retransmitting LSPs on a P2P link, various IS-IS authentication modes, DIS priority, and interval for sending CSNPs on a broadcast network are restored to the default settings.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a:xfrm>
            <a:off x="881667" y="5472210"/>
            <a:ext cx="10825183"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dis-priority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priority</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level-1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level-2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a:xfrm>
            <a:off x="443372" y="5162531"/>
            <a:ext cx="11089232" cy="307777"/>
          </a:xfrm>
          <a:prstGeom prst="rect">
            <a:avLst/>
          </a:prstGeom>
        </p:spPr>
        <p:txBody>
          <a:bodyPr wrap="square">
            <a:spAutoFit/>
          </a:bodyPr>
          <a:lstStyle/>
          <a:p>
            <a:pPr marL="342900" indent="-342900" fontAlgn="ctr">
              <a:buFont typeface="+mj-lt"/>
              <a:buAutoNum type="arabicPeriod" startAt="9"/>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Change the DIS priority of an IS-IS interface.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881667" y="5677079"/>
            <a:ext cx="10825183"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By default, the DIS priority of an IS-IS interface is 64.</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dis-priority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command sets a priority for an interface to run for the DIS on a specified level.</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780367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Case: IS-IS Configuration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a:xfrm>
            <a:off x="446088" y="4147145"/>
            <a:ext cx="11299825" cy="1323439"/>
          </a:xfrm>
          <a:prstGeom prst="rect">
            <a:avLst/>
          </a:prstGeom>
        </p:spPr>
        <p:txBody>
          <a:bodyPr wrap="square">
            <a:spAutoFit/>
          </a:bodyPr>
          <a:lstStyle/>
          <a:p>
            <a:pPr fontAlgn="ctr">
              <a:lnSpc>
                <a:spcPts val="24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Networking Requirements</a:t>
            </a:r>
            <a:endPar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As shown in the figure, five routers are deployed on the network. The five routers need to communicate with each other. R1 can only process a small amount of data because it has lower performance than the other routers. R1 is required to select the optimal path to access network segments 192.168.10.0/24 and 192.168.20.0/24.</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2" name="矩形 41"/>
          <p:cNvSpPr/>
          <p:nvPr/>
        </p:nvSpPr>
        <p:spPr>
          <a:xfrm>
            <a:off x="446088" y="5403293"/>
            <a:ext cx="11299825" cy="1015663"/>
          </a:xfrm>
          <a:prstGeom prst="rect">
            <a:avLst/>
          </a:prstGeom>
        </p:spPr>
        <p:txBody>
          <a:bodyPr wrap="square">
            <a:spAutoFit/>
          </a:bodyPr>
          <a:lstStyle/>
          <a:p>
            <a:pPr fontAlgn="ctr">
              <a:lnSpc>
                <a:spcPts val="24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Configuration Roadmap</a:t>
            </a:r>
            <a:endPar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Enable IS-IS on each router so that the routers can be interconnected. Configure R1 as a Level-1 router to enable it to maintain less data. In addition, configure R2 and R3 as Level-1-2 routers to interconnect with Level-2 routers of R4 and R5.</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2" name="组合 1"/>
          <p:cNvGrpSpPr/>
          <p:nvPr/>
        </p:nvGrpSpPr>
        <p:grpSpPr bwMode="gray">
          <a:xfrm>
            <a:off x="2224262" y="1233488"/>
            <a:ext cx="7915654" cy="3066029"/>
            <a:chOff x="2224262" y="1233488"/>
            <a:chExt cx="7915654" cy="3066029"/>
          </a:xfrm>
        </p:grpSpPr>
        <p:sp>
          <p:nvSpPr>
            <p:cNvPr id="6" name="圆角矩形 5"/>
            <p:cNvSpPr/>
            <p:nvPr/>
          </p:nvSpPr>
          <p:spPr bwMode="gray">
            <a:xfrm>
              <a:off x="2257926" y="1233488"/>
              <a:ext cx="4111810"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6725412" y="1233488"/>
              <a:ext cx="3372167"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1414" y="2562759"/>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41189" y="3614049"/>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24890" y="1477141"/>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39198" y="3614049"/>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39198" y="1477141"/>
              <a:ext cx="540000" cy="442800"/>
            </a:xfrm>
            <a:prstGeom prst="rect">
              <a:avLst/>
            </a:prstGeom>
          </p:spPr>
        </p:pic>
        <p:cxnSp>
          <p:nvCxnSpPr>
            <p:cNvPr id="13" name="直接连接符 12"/>
            <p:cNvCxnSpPr>
              <a:stCxn id="8" idx="0"/>
              <a:endCxn id="10" idx="1"/>
            </p:cNvCxnSpPr>
            <p:nvPr/>
          </p:nvCxnSpPr>
          <p:spPr bwMode="gray">
            <a:xfrm flipV="1">
              <a:off x="3201414" y="1698541"/>
              <a:ext cx="1723476"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3"/>
              <a:endCxn id="12" idx="1"/>
            </p:cNvCxnSpPr>
            <p:nvPr/>
          </p:nvCxnSpPr>
          <p:spPr bwMode="gray">
            <a:xfrm>
              <a:off x="5464890" y="1698541"/>
              <a:ext cx="22743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2"/>
              <a:endCxn id="11" idx="0"/>
            </p:cNvCxnSpPr>
            <p:nvPr/>
          </p:nvCxnSpPr>
          <p:spPr bwMode="gray">
            <a:xfrm>
              <a:off x="8009198" y="1919941"/>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a:endCxn id="11" idx="1"/>
            </p:cNvCxnSpPr>
            <p:nvPr/>
          </p:nvCxnSpPr>
          <p:spPr bwMode="gray">
            <a:xfrm>
              <a:off x="5481189" y="3835449"/>
              <a:ext cx="22580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1"/>
            </p:cNvCxnSpPr>
            <p:nvPr/>
          </p:nvCxnSpPr>
          <p:spPr bwMode="gray">
            <a:xfrm>
              <a:off x="3201414" y="3005559"/>
              <a:ext cx="1739775"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2" idx="3"/>
            </p:cNvCxnSpPr>
            <p:nvPr/>
          </p:nvCxnSpPr>
          <p:spPr bwMode="gray">
            <a:xfrm>
              <a:off x="8279198" y="1698541"/>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1" idx="3"/>
            </p:cNvCxnSpPr>
            <p:nvPr/>
          </p:nvCxnSpPr>
          <p:spPr bwMode="gray">
            <a:xfrm>
              <a:off x="8279198" y="3835449"/>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8819146" y="1510487"/>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a:off x="8835188" y="3648549"/>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8"/>
            <p:cNvSpPr txBox="1">
              <a:spLocks noChangeArrowheads="1"/>
            </p:cNvSpPr>
            <p:nvPr/>
          </p:nvSpPr>
          <p:spPr bwMode="gray">
            <a:xfrm>
              <a:off x="2257926" y="2645659"/>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8"/>
            <p:cNvSpPr txBox="1">
              <a:spLocks noChangeArrowheads="1"/>
            </p:cNvSpPr>
            <p:nvPr/>
          </p:nvSpPr>
          <p:spPr bwMode="gray">
            <a:xfrm>
              <a:off x="4777147" y="4022349"/>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8"/>
            <p:cNvSpPr txBox="1">
              <a:spLocks noChangeArrowheads="1"/>
            </p:cNvSpPr>
            <p:nvPr/>
          </p:nvSpPr>
          <p:spPr bwMode="gray">
            <a:xfrm>
              <a:off x="4795699" y="1243222"/>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8"/>
            <p:cNvSpPr txBox="1">
              <a:spLocks noChangeArrowheads="1"/>
            </p:cNvSpPr>
            <p:nvPr/>
          </p:nvSpPr>
          <p:spPr bwMode="gray">
            <a:xfrm>
              <a:off x="7667598" y="4022518"/>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8"/>
            <p:cNvSpPr txBox="1">
              <a:spLocks noChangeArrowheads="1"/>
            </p:cNvSpPr>
            <p:nvPr/>
          </p:nvSpPr>
          <p:spPr bwMode="gray">
            <a:xfrm>
              <a:off x="7667598" y="1244711"/>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8"/>
            <p:cNvSpPr txBox="1">
              <a:spLocks noChangeArrowheads="1"/>
            </p:cNvSpPr>
            <p:nvPr/>
          </p:nvSpPr>
          <p:spPr bwMode="gray">
            <a:xfrm>
              <a:off x="2225866" y="2095714"/>
              <a:ext cx="10743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10.1.12.1/24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8"/>
            <p:cNvSpPr txBox="1">
              <a:spLocks noChangeArrowheads="1"/>
            </p:cNvSpPr>
            <p:nvPr/>
          </p:nvSpPr>
          <p:spPr bwMode="gray">
            <a:xfrm>
              <a:off x="8837957" y="1465259"/>
              <a:ext cx="13019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8"/>
            <p:cNvSpPr txBox="1">
              <a:spLocks noChangeArrowheads="1"/>
            </p:cNvSpPr>
            <p:nvPr/>
          </p:nvSpPr>
          <p:spPr bwMode="gray">
            <a:xfrm>
              <a:off x="8837957" y="3605532"/>
              <a:ext cx="13019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8"/>
            <p:cNvSpPr txBox="1">
              <a:spLocks noChangeArrowheads="1"/>
            </p:cNvSpPr>
            <p:nvPr/>
          </p:nvSpPr>
          <p:spPr bwMode="gray">
            <a:xfrm>
              <a:off x="2224262" y="3007042"/>
              <a:ext cx="1075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10.1.13.1/24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8"/>
            <p:cNvSpPr txBox="1">
              <a:spLocks noChangeArrowheads="1"/>
            </p:cNvSpPr>
            <p:nvPr/>
          </p:nvSpPr>
          <p:spPr bwMode="gray">
            <a:xfrm>
              <a:off x="3792694" y="1366500"/>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10.1.12.2/24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8"/>
            <p:cNvSpPr txBox="1">
              <a:spLocks noChangeArrowheads="1"/>
            </p:cNvSpPr>
            <p:nvPr/>
          </p:nvSpPr>
          <p:spPr bwMode="gray">
            <a:xfrm>
              <a:off x="3792694" y="3699183"/>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10.1.13.3/24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8"/>
            <p:cNvSpPr txBox="1">
              <a:spLocks noChangeArrowheads="1"/>
            </p:cNvSpPr>
            <p:nvPr/>
          </p:nvSpPr>
          <p:spPr bwMode="gray">
            <a:xfrm>
              <a:off x="5410610" y="1716950"/>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10.1.24.2/24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8"/>
            <p:cNvSpPr txBox="1">
              <a:spLocks noChangeArrowheads="1"/>
            </p:cNvSpPr>
            <p:nvPr/>
          </p:nvSpPr>
          <p:spPr bwMode="gray">
            <a:xfrm>
              <a:off x="5412620" y="3363955"/>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10.1.35.3/24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8"/>
            <p:cNvSpPr txBox="1">
              <a:spLocks noChangeArrowheads="1"/>
            </p:cNvSpPr>
            <p:nvPr/>
          </p:nvSpPr>
          <p:spPr bwMode="gray">
            <a:xfrm>
              <a:off x="6725194" y="1237904"/>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10.1.24.4/24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8"/>
            <p:cNvSpPr txBox="1">
              <a:spLocks noChangeArrowheads="1"/>
            </p:cNvSpPr>
            <p:nvPr/>
          </p:nvSpPr>
          <p:spPr bwMode="gray">
            <a:xfrm>
              <a:off x="6725195" y="3815805"/>
              <a:ext cx="10422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10.1.35.5/24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8"/>
            <p:cNvSpPr txBox="1">
              <a:spLocks noChangeArrowheads="1"/>
            </p:cNvSpPr>
            <p:nvPr/>
          </p:nvSpPr>
          <p:spPr bwMode="gray">
            <a:xfrm>
              <a:off x="8037987" y="1958284"/>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10.1.45.4/24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8"/>
            <p:cNvSpPr txBox="1">
              <a:spLocks noChangeArrowheads="1"/>
            </p:cNvSpPr>
            <p:nvPr/>
          </p:nvSpPr>
          <p:spPr bwMode="gray">
            <a:xfrm>
              <a:off x="8037987" y="3104389"/>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10.1.45.5/24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8"/>
            <p:cNvSpPr txBox="1">
              <a:spLocks noChangeArrowheads="1"/>
            </p:cNvSpPr>
            <p:nvPr/>
          </p:nvSpPr>
          <p:spPr bwMode="gray">
            <a:xfrm>
              <a:off x="5272051" y="2645659"/>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8"/>
            <p:cNvSpPr txBox="1">
              <a:spLocks noChangeArrowheads="1"/>
            </p:cNvSpPr>
            <p:nvPr/>
          </p:nvSpPr>
          <p:spPr bwMode="gray">
            <a:xfrm>
              <a:off x="8951112" y="2645659"/>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8"/>
            <p:cNvSpPr txBox="1">
              <a:spLocks noChangeArrowheads="1"/>
            </p:cNvSpPr>
            <p:nvPr/>
          </p:nvSpPr>
          <p:spPr bwMode="gray">
            <a:xfrm>
              <a:off x="3467789" y="2525954"/>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1.1.1.1/32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8"/>
            <p:cNvSpPr txBox="1">
              <a:spLocks noChangeArrowheads="1"/>
            </p:cNvSpPr>
            <p:nvPr/>
          </p:nvSpPr>
          <p:spPr bwMode="gray">
            <a:xfrm>
              <a:off x="4719020" y="2155757"/>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2.2.2.2/32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8"/>
            <p:cNvSpPr txBox="1">
              <a:spLocks noChangeArrowheads="1"/>
            </p:cNvSpPr>
            <p:nvPr/>
          </p:nvSpPr>
          <p:spPr bwMode="gray">
            <a:xfrm>
              <a:off x="4738945" y="2946054"/>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3.3.3.3/32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8"/>
            <p:cNvSpPr txBox="1">
              <a:spLocks noChangeArrowheads="1"/>
            </p:cNvSpPr>
            <p:nvPr/>
          </p:nvSpPr>
          <p:spPr bwMode="gray">
            <a:xfrm>
              <a:off x="6777640" y="2183994"/>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4.4.4.4/32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8"/>
            <p:cNvSpPr txBox="1">
              <a:spLocks noChangeArrowheads="1"/>
            </p:cNvSpPr>
            <p:nvPr/>
          </p:nvSpPr>
          <p:spPr bwMode="gray">
            <a:xfrm>
              <a:off x="6739817" y="2946054"/>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5.5.5.5/32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箭头连接符 47"/>
            <p:cNvCxnSpPr>
              <a:stCxn id="44" idx="0"/>
              <a:endCxn id="10" idx="2"/>
            </p:cNvCxnSpPr>
            <p:nvPr/>
          </p:nvCxnSpPr>
          <p:spPr bwMode="gray">
            <a:xfrm flipV="1">
              <a:off x="5191265" y="1919941"/>
              <a:ext cx="3625" cy="235816"/>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45" idx="2"/>
              <a:endCxn id="9" idx="0"/>
            </p:cNvCxnSpPr>
            <p:nvPr/>
          </p:nvCxnSpPr>
          <p:spPr bwMode="gray">
            <a:xfrm flipH="1">
              <a:off x="5211189" y="3407719"/>
              <a:ext cx="1" cy="20633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bwMode="gray">
            <a:xfrm flipV="1">
              <a:off x="7633465" y="1954671"/>
              <a:ext cx="186229" cy="47675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bwMode="gray">
            <a:xfrm>
              <a:off x="7554897" y="3166426"/>
              <a:ext cx="259080" cy="423024"/>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63514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Case: Configurations of R1, R2, and R3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7" name="组合 96"/>
          <p:cNvGrpSpPr/>
          <p:nvPr/>
        </p:nvGrpSpPr>
        <p:grpSpPr bwMode="gray">
          <a:xfrm>
            <a:off x="6869659" y="1350616"/>
            <a:ext cx="4425113" cy="3065860"/>
            <a:chOff x="2224262" y="1633411"/>
            <a:chExt cx="4425113" cy="3065860"/>
          </a:xfrm>
        </p:grpSpPr>
        <p:sp>
          <p:nvSpPr>
            <p:cNvPr id="48" name="圆角矩形 47"/>
            <p:cNvSpPr/>
            <p:nvPr/>
          </p:nvSpPr>
          <p:spPr bwMode="gray">
            <a:xfrm>
              <a:off x="2257926" y="1633411"/>
              <a:ext cx="4111810"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1414" y="2962682"/>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41189" y="4013972"/>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24890" y="1877064"/>
              <a:ext cx="540000" cy="442800"/>
            </a:xfrm>
            <a:prstGeom prst="rect">
              <a:avLst/>
            </a:prstGeom>
          </p:spPr>
        </p:pic>
        <p:cxnSp>
          <p:nvCxnSpPr>
            <p:cNvPr id="55" name="直接连接符 54"/>
            <p:cNvCxnSpPr>
              <a:stCxn id="50" idx="0"/>
              <a:endCxn id="52" idx="1"/>
            </p:cNvCxnSpPr>
            <p:nvPr/>
          </p:nvCxnSpPr>
          <p:spPr bwMode="gray">
            <a:xfrm flipV="1">
              <a:off x="3201414" y="2098464"/>
              <a:ext cx="1723476"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2" idx="3"/>
            </p:cNvCxnSpPr>
            <p:nvPr/>
          </p:nvCxnSpPr>
          <p:spPr bwMode="gray">
            <a:xfrm>
              <a:off x="5464890" y="2098464"/>
              <a:ext cx="11844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1" idx="3"/>
            </p:cNvCxnSpPr>
            <p:nvPr/>
          </p:nvCxnSpPr>
          <p:spPr bwMode="gray">
            <a:xfrm>
              <a:off x="5481189" y="4235372"/>
              <a:ext cx="11681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0" idx="2"/>
              <a:endCxn id="51" idx="1"/>
            </p:cNvCxnSpPr>
            <p:nvPr/>
          </p:nvCxnSpPr>
          <p:spPr bwMode="gray">
            <a:xfrm>
              <a:off x="3201414" y="3405482"/>
              <a:ext cx="1739775"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8"/>
            <p:cNvSpPr txBox="1">
              <a:spLocks noChangeArrowheads="1"/>
            </p:cNvSpPr>
            <p:nvPr/>
          </p:nvSpPr>
          <p:spPr bwMode="gray">
            <a:xfrm>
              <a:off x="2257926" y="3045582"/>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8"/>
            <p:cNvSpPr txBox="1">
              <a:spLocks noChangeArrowheads="1"/>
            </p:cNvSpPr>
            <p:nvPr/>
          </p:nvSpPr>
          <p:spPr bwMode="gray">
            <a:xfrm>
              <a:off x="4777147" y="4422272"/>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8"/>
            <p:cNvSpPr txBox="1">
              <a:spLocks noChangeArrowheads="1"/>
            </p:cNvSpPr>
            <p:nvPr/>
          </p:nvSpPr>
          <p:spPr bwMode="gray">
            <a:xfrm>
              <a:off x="4795699" y="1643145"/>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8"/>
            <p:cNvSpPr txBox="1">
              <a:spLocks noChangeArrowheads="1"/>
            </p:cNvSpPr>
            <p:nvPr/>
          </p:nvSpPr>
          <p:spPr bwMode="gray">
            <a:xfrm>
              <a:off x="2225866" y="2495637"/>
              <a:ext cx="10743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10.1.12.1/24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8"/>
            <p:cNvSpPr txBox="1">
              <a:spLocks noChangeArrowheads="1"/>
            </p:cNvSpPr>
            <p:nvPr/>
          </p:nvSpPr>
          <p:spPr bwMode="gray">
            <a:xfrm>
              <a:off x="2224262" y="3406965"/>
              <a:ext cx="1075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10.1.13.1/24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8"/>
            <p:cNvSpPr txBox="1">
              <a:spLocks noChangeArrowheads="1"/>
            </p:cNvSpPr>
            <p:nvPr/>
          </p:nvSpPr>
          <p:spPr bwMode="gray">
            <a:xfrm>
              <a:off x="3792694" y="1766423"/>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10.1.12.2/24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8"/>
            <p:cNvSpPr txBox="1">
              <a:spLocks noChangeArrowheads="1"/>
            </p:cNvSpPr>
            <p:nvPr/>
          </p:nvSpPr>
          <p:spPr bwMode="gray">
            <a:xfrm>
              <a:off x="3792694" y="4099106"/>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10.1.13.3/24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8"/>
            <p:cNvSpPr txBox="1">
              <a:spLocks noChangeArrowheads="1"/>
            </p:cNvSpPr>
            <p:nvPr/>
          </p:nvSpPr>
          <p:spPr bwMode="gray">
            <a:xfrm>
              <a:off x="5410610" y="2116873"/>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10.1.24.2/24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8"/>
            <p:cNvSpPr txBox="1">
              <a:spLocks noChangeArrowheads="1"/>
            </p:cNvSpPr>
            <p:nvPr/>
          </p:nvSpPr>
          <p:spPr bwMode="gray">
            <a:xfrm>
              <a:off x="5412620" y="3763878"/>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10.1.35.3/24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8"/>
            <p:cNvSpPr txBox="1">
              <a:spLocks noChangeArrowheads="1"/>
            </p:cNvSpPr>
            <p:nvPr/>
          </p:nvSpPr>
          <p:spPr bwMode="gray">
            <a:xfrm>
              <a:off x="5283799" y="3045582"/>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8"/>
            <p:cNvSpPr txBox="1">
              <a:spLocks noChangeArrowheads="1"/>
            </p:cNvSpPr>
            <p:nvPr/>
          </p:nvSpPr>
          <p:spPr bwMode="gray">
            <a:xfrm>
              <a:off x="3467789" y="2925877"/>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1.1.1.1/32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8"/>
            <p:cNvSpPr txBox="1">
              <a:spLocks noChangeArrowheads="1"/>
            </p:cNvSpPr>
            <p:nvPr/>
          </p:nvSpPr>
          <p:spPr bwMode="gray">
            <a:xfrm>
              <a:off x="4719020" y="2555680"/>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2.2.2.2/32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8"/>
            <p:cNvSpPr txBox="1">
              <a:spLocks noChangeArrowheads="1"/>
            </p:cNvSpPr>
            <p:nvPr/>
          </p:nvSpPr>
          <p:spPr bwMode="gray">
            <a:xfrm>
              <a:off x="4738945" y="3345977"/>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3.3.3.3/32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箭头连接符 87"/>
            <p:cNvCxnSpPr>
              <a:stCxn id="84" idx="0"/>
              <a:endCxn id="52" idx="2"/>
            </p:cNvCxnSpPr>
            <p:nvPr/>
          </p:nvCxnSpPr>
          <p:spPr bwMode="gray">
            <a:xfrm flipV="1">
              <a:off x="5191265" y="2319864"/>
              <a:ext cx="3625" cy="235816"/>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a:stCxn id="85" idx="2"/>
              <a:endCxn id="51" idx="0"/>
            </p:cNvCxnSpPr>
            <p:nvPr/>
          </p:nvCxnSpPr>
          <p:spPr bwMode="gray">
            <a:xfrm flipH="1">
              <a:off x="5211189" y="3807642"/>
              <a:ext cx="1" cy="20633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bwMode="gray">
          <a:xfrm>
            <a:off x="859219" y="1771946"/>
            <a:ext cx="5170905" cy="1815882"/>
          </a:xfrm>
          <a:prstGeom prst="rect">
            <a:avLst/>
          </a:prstGeom>
          <a:solidFill>
            <a:srgbClr val="F4FBFE"/>
          </a:solidFill>
          <a:ln>
            <a:solidFill>
              <a:srgbClr val="99DFF9"/>
            </a:solidFill>
          </a:ln>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[R1-isis-1]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is-level level-1</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[R1-isis-1]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network-entity</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49.0010.0100.1001.00</a:t>
            </a:r>
            <a:endParaRPr lang="en-US" altLang="zh-CN" sz="14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[R1-isis-1] quit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0/0/0</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[R1-GigabitEthernet0/0/0]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 1</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[R1-GigabitEthernet0/0/0]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0/0/1</a:t>
            </a: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[R1-GigabitEthernet0/0/1]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 1</a:t>
            </a:r>
            <a:endParaRPr lang="en-US" altLang="zh-CN"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8" name="文本框 27"/>
          <p:cNvSpPr txBox="1"/>
          <p:nvPr/>
        </p:nvSpPr>
        <p:spPr bwMode="gray">
          <a:xfrm>
            <a:off x="859219" y="1354855"/>
            <a:ext cx="1888659"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 configuration:</a:t>
            </a:r>
            <a:endPar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859219" y="4366080"/>
            <a:ext cx="5170905" cy="1815882"/>
          </a:xfrm>
          <a:prstGeom prst="rect">
            <a:avLst/>
          </a:prstGeom>
          <a:solidFill>
            <a:srgbClr val="F4FBFE"/>
          </a:solidFill>
          <a:ln>
            <a:solidFill>
              <a:srgbClr val="99DFF9"/>
            </a:solidFill>
          </a:ln>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[R2-isis-1]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is-level level-1-2</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[R2-isis-1]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network-entity</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49.0020.0200.2002.00</a:t>
            </a:r>
            <a:endParaRPr lang="en-US" altLang="zh-CN" sz="14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[R2-isis-1] quit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0/0/0</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[R2-GigabitEthernet0/0/0]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 1</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[R2-GigabitEthernet0/0/0]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0/0/1</a:t>
            </a: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[R2-GigabitEthernet0/0/1]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 1</a:t>
            </a:r>
            <a:endParaRPr lang="en-US" altLang="zh-CN"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0" name="文本框 29"/>
          <p:cNvSpPr txBox="1"/>
          <p:nvPr/>
        </p:nvSpPr>
        <p:spPr bwMode="gray">
          <a:xfrm>
            <a:off x="859219" y="3948989"/>
            <a:ext cx="1888659"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configuration:</a:t>
            </a:r>
            <a:endPar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6903323" y="4646201"/>
            <a:ext cx="4429606" cy="1323439"/>
          </a:xfrm>
          <a:prstGeom prst="rect">
            <a:avLst/>
          </a:prstGeom>
        </p:spPr>
        <p:txBody>
          <a:bodyPr wrap="square">
            <a:sp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level of R1 needs to be set to Level-1 and the levels of R2 and R3 to Level-1-2.</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configuration of R3 is similar to that of R2 and is not provided here.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4707860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Case: Configurations of R4 and R5</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bwMode="gray">
          <a:xfrm>
            <a:off x="7120911" y="1784997"/>
            <a:ext cx="3685850" cy="3066029"/>
            <a:chOff x="6454066" y="1233488"/>
            <a:chExt cx="3685850" cy="3066029"/>
          </a:xfrm>
        </p:grpSpPr>
        <p:sp>
          <p:nvSpPr>
            <p:cNvPr id="7" name="圆角矩形 6"/>
            <p:cNvSpPr/>
            <p:nvPr/>
          </p:nvSpPr>
          <p:spPr bwMode="gray">
            <a:xfrm>
              <a:off x="6725413" y="1233488"/>
              <a:ext cx="3407876"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39198" y="3614049"/>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39198" y="1477141"/>
              <a:ext cx="540000" cy="442800"/>
            </a:xfrm>
            <a:prstGeom prst="rect">
              <a:avLst/>
            </a:prstGeom>
          </p:spPr>
        </p:pic>
        <p:cxnSp>
          <p:nvCxnSpPr>
            <p:cNvPr id="14" name="直接连接符 13"/>
            <p:cNvCxnSpPr>
              <a:endCxn id="12" idx="1"/>
            </p:cNvCxnSpPr>
            <p:nvPr/>
          </p:nvCxnSpPr>
          <p:spPr bwMode="gray">
            <a:xfrm>
              <a:off x="6454066" y="1698541"/>
              <a:ext cx="12851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2"/>
              <a:endCxn id="11" idx="0"/>
            </p:cNvCxnSpPr>
            <p:nvPr/>
          </p:nvCxnSpPr>
          <p:spPr bwMode="gray">
            <a:xfrm>
              <a:off x="8009198" y="1919941"/>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11" idx="1"/>
            </p:cNvCxnSpPr>
            <p:nvPr/>
          </p:nvCxnSpPr>
          <p:spPr bwMode="gray">
            <a:xfrm>
              <a:off x="6454066" y="3835449"/>
              <a:ext cx="12851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2" idx="3"/>
            </p:cNvCxnSpPr>
            <p:nvPr/>
          </p:nvCxnSpPr>
          <p:spPr bwMode="gray">
            <a:xfrm>
              <a:off x="8279198" y="1698541"/>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1" idx="3"/>
            </p:cNvCxnSpPr>
            <p:nvPr/>
          </p:nvCxnSpPr>
          <p:spPr bwMode="gray">
            <a:xfrm>
              <a:off x="8279198" y="3835449"/>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8819146" y="1510487"/>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a:off x="8835188" y="3648549"/>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8"/>
            <p:cNvSpPr txBox="1">
              <a:spLocks noChangeArrowheads="1"/>
            </p:cNvSpPr>
            <p:nvPr/>
          </p:nvSpPr>
          <p:spPr bwMode="gray">
            <a:xfrm>
              <a:off x="7667598" y="4022518"/>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8"/>
            <p:cNvSpPr txBox="1">
              <a:spLocks noChangeArrowheads="1"/>
            </p:cNvSpPr>
            <p:nvPr/>
          </p:nvSpPr>
          <p:spPr bwMode="gray">
            <a:xfrm>
              <a:off x="7667598" y="1244711"/>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8"/>
            <p:cNvSpPr txBox="1">
              <a:spLocks noChangeArrowheads="1"/>
            </p:cNvSpPr>
            <p:nvPr/>
          </p:nvSpPr>
          <p:spPr bwMode="gray">
            <a:xfrm>
              <a:off x="8837957" y="1465259"/>
              <a:ext cx="13019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8"/>
            <p:cNvSpPr txBox="1">
              <a:spLocks noChangeArrowheads="1"/>
            </p:cNvSpPr>
            <p:nvPr/>
          </p:nvSpPr>
          <p:spPr bwMode="gray">
            <a:xfrm>
              <a:off x="8837957" y="3605532"/>
              <a:ext cx="13019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8"/>
            <p:cNvSpPr txBox="1">
              <a:spLocks noChangeArrowheads="1"/>
            </p:cNvSpPr>
            <p:nvPr/>
          </p:nvSpPr>
          <p:spPr bwMode="gray">
            <a:xfrm>
              <a:off x="6725194" y="1237904"/>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10.1.24.4/24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8"/>
            <p:cNvSpPr txBox="1">
              <a:spLocks noChangeArrowheads="1"/>
            </p:cNvSpPr>
            <p:nvPr/>
          </p:nvSpPr>
          <p:spPr bwMode="gray">
            <a:xfrm>
              <a:off x="6725195" y="3815805"/>
              <a:ext cx="10422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10.1.35.5/24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8"/>
            <p:cNvSpPr txBox="1">
              <a:spLocks noChangeArrowheads="1"/>
            </p:cNvSpPr>
            <p:nvPr/>
          </p:nvSpPr>
          <p:spPr bwMode="gray">
            <a:xfrm>
              <a:off x="8037987" y="1958284"/>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10.1.45.4/24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8"/>
            <p:cNvSpPr txBox="1">
              <a:spLocks noChangeArrowheads="1"/>
            </p:cNvSpPr>
            <p:nvPr/>
          </p:nvSpPr>
          <p:spPr bwMode="gray">
            <a:xfrm>
              <a:off x="8037987" y="3104389"/>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10.1.45.5/24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8"/>
            <p:cNvSpPr txBox="1">
              <a:spLocks noChangeArrowheads="1"/>
            </p:cNvSpPr>
            <p:nvPr/>
          </p:nvSpPr>
          <p:spPr bwMode="gray">
            <a:xfrm>
              <a:off x="8839832" y="2645659"/>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8"/>
            <p:cNvSpPr txBox="1">
              <a:spLocks noChangeArrowheads="1"/>
            </p:cNvSpPr>
            <p:nvPr/>
          </p:nvSpPr>
          <p:spPr bwMode="gray">
            <a:xfrm>
              <a:off x="6777640" y="2183994"/>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4.4.4.4/32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8"/>
            <p:cNvSpPr txBox="1">
              <a:spLocks noChangeArrowheads="1"/>
            </p:cNvSpPr>
            <p:nvPr/>
          </p:nvSpPr>
          <p:spPr bwMode="gray">
            <a:xfrm>
              <a:off x="6739817" y="2946054"/>
              <a:ext cx="944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5.5.5.5/32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箭头连接符 47"/>
            <p:cNvCxnSpPr/>
            <p:nvPr/>
          </p:nvCxnSpPr>
          <p:spPr bwMode="gray">
            <a:xfrm flipV="1">
              <a:off x="7633465" y="1954671"/>
              <a:ext cx="186229" cy="47675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bwMode="gray">
            <a:xfrm>
              <a:off x="7554897" y="3166426"/>
              <a:ext cx="259080" cy="423024"/>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
        <p:nvSpPr>
          <p:cNvPr id="52" name="文本框 51"/>
          <p:cNvSpPr txBox="1"/>
          <p:nvPr/>
        </p:nvSpPr>
        <p:spPr bwMode="gray">
          <a:xfrm>
            <a:off x="948956" y="2058503"/>
            <a:ext cx="5150675" cy="3170099"/>
          </a:xfrm>
          <a:prstGeom prst="rect">
            <a:avLst/>
          </a:prstGeom>
          <a:solidFill>
            <a:srgbClr val="F4FBFE"/>
          </a:solidFill>
          <a:ln>
            <a:solidFill>
              <a:srgbClr val="99DFF9"/>
            </a:solidFill>
          </a:ln>
        </p:spPr>
        <p:txBody>
          <a:bodyPr wrap="square" rtlCol="0">
            <a:spAutoFit/>
          </a:bodyPr>
          <a:lstStyle/>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[R4-isis-1]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is-level level-2</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[R4-isis-1]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network-entity 49.0040.0400.4004.00</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[R4-isis-1] quit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0/0/0</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[R4-GigabitEthernet0/0/0]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 1</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[R4-GigabitEthernet0/0/0]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0/0/1</a:t>
            </a:r>
          </a:p>
          <a:p>
            <a:pPr fontAlgn="ct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[R4-GigabitEthernet0/0/1]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 1</a:t>
            </a:r>
          </a:p>
          <a:p>
            <a:pPr fontAlgn="ct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[R4-GigabitEthernet0/0/1]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[R4-GigabitEthernet0/0/2]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 1</a:t>
            </a:r>
            <a:endParaRPr lang="en-US" altLang="zh-CN"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3" name="文本框 52"/>
          <p:cNvSpPr txBox="1"/>
          <p:nvPr/>
        </p:nvSpPr>
        <p:spPr bwMode="gray">
          <a:xfrm>
            <a:off x="948404" y="1628842"/>
            <a:ext cx="1888659"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 configuration:</a:t>
            </a:r>
            <a:endPar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a:xfrm>
            <a:off x="6928834" y="5036207"/>
            <a:ext cx="4817079" cy="1015663"/>
          </a:xfrm>
          <a:prstGeom prst="rect">
            <a:avLst/>
          </a:prstGeom>
        </p:spPr>
        <p:txBody>
          <a:bodyPr wrap="square">
            <a:sp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level of R4 and R5 needs to be set to Level-2.</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configuration of R5 is similar to that of R4 and is not provided here.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8312199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ltGray"/>
        <p:txBody>
          <a:bodyPr/>
          <a:lstStyle/>
          <a:p>
            <a:r>
              <a:rPr lang="en-US" b="1" dirty="0" smtClean="0">
                <a:sym typeface="Huawei Sans" panose="020C0503030203020204" pitchFamily="34" charset="0"/>
              </a:rPr>
              <a:t>Basic Concepts of IS-IS</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Working Mechanism of IS-IS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Basic IS-IS Configurations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564193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Case: Configuration Verification (Checking the IS-IS Neighbor Relationship Table)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6043688" y="3988812"/>
            <a:ext cx="5702224" cy="1727178"/>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t"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&lt;R1&gt; display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peer</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Peer information for ISIS(1)</a:t>
            </a: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Total Peer(s): 2</a:t>
            </a: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6059488" y="1833728"/>
            <a:ext cx="5686425" cy="1732244"/>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t"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&lt;R4&gt; display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peer</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Peer information for ISIS(1)</a:t>
            </a: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Total Peer(s):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511144" y="1948027"/>
            <a:ext cx="3009440"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3641144" y="1948027"/>
            <a:ext cx="2281984"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84632" y="3277298"/>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80002" y="4328588"/>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63703" y="2191680"/>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54929" y="4328588"/>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54929" y="2191680"/>
            <a:ext cx="540000" cy="442800"/>
          </a:xfrm>
          <a:prstGeom prst="rect">
            <a:avLst/>
          </a:prstGeom>
        </p:spPr>
      </p:pic>
      <p:cxnSp>
        <p:nvCxnSpPr>
          <p:cNvPr id="14" name="直接连接符 13"/>
          <p:cNvCxnSpPr>
            <a:stCxn id="9" idx="0"/>
            <a:endCxn id="11" idx="1"/>
          </p:cNvCxnSpPr>
          <p:nvPr/>
        </p:nvCxnSpPr>
        <p:spPr bwMode="gray">
          <a:xfrm flipV="1">
            <a:off x="1454632" y="2413080"/>
            <a:ext cx="809071"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1" idx="3"/>
            <a:endCxn id="13" idx="1"/>
          </p:cNvCxnSpPr>
          <p:nvPr/>
        </p:nvCxnSpPr>
        <p:spPr bwMode="gray">
          <a:xfrm>
            <a:off x="2803703" y="2413080"/>
            <a:ext cx="18512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3" idx="2"/>
            <a:endCxn id="12" idx="0"/>
          </p:cNvCxnSpPr>
          <p:nvPr/>
        </p:nvCxnSpPr>
        <p:spPr bwMode="gray">
          <a:xfrm>
            <a:off x="4924929" y="2634480"/>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0" idx="3"/>
            <a:endCxn id="12" idx="1"/>
          </p:cNvCxnSpPr>
          <p:nvPr/>
        </p:nvCxnSpPr>
        <p:spPr bwMode="gray">
          <a:xfrm>
            <a:off x="2820002" y="4549988"/>
            <a:ext cx="18349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 idx="2"/>
            <a:endCxn id="10" idx="1"/>
          </p:cNvCxnSpPr>
          <p:nvPr/>
        </p:nvCxnSpPr>
        <p:spPr bwMode="gray">
          <a:xfrm>
            <a:off x="1454632" y="3720098"/>
            <a:ext cx="825370"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3" idx="3"/>
          </p:cNvCxnSpPr>
          <p:nvPr/>
        </p:nvCxnSpPr>
        <p:spPr bwMode="gray">
          <a:xfrm>
            <a:off x="5194929" y="2413080"/>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2" idx="3"/>
          </p:cNvCxnSpPr>
          <p:nvPr/>
        </p:nvCxnSpPr>
        <p:spPr bwMode="gray">
          <a:xfrm>
            <a:off x="5194929" y="4549988"/>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a:off x="5734877" y="2225026"/>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5750919" y="4363088"/>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8"/>
          <p:cNvSpPr txBox="1">
            <a:spLocks noChangeArrowheads="1"/>
          </p:cNvSpPr>
          <p:nvPr/>
        </p:nvSpPr>
        <p:spPr bwMode="gray">
          <a:xfrm>
            <a:off x="511144" y="3360198"/>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8"/>
          <p:cNvSpPr txBox="1">
            <a:spLocks noChangeArrowheads="1"/>
          </p:cNvSpPr>
          <p:nvPr/>
        </p:nvSpPr>
        <p:spPr bwMode="gray">
          <a:xfrm>
            <a:off x="2115960" y="4736888"/>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8"/>
          <p:cNvSpPr txBox="1">
            <a:spLocks noChangeArrowheads="1"/>
          </p:cNvSpPr>
          <p:nvPr/>
        </p:nvSpPr>
        <p:spPr bwMode="gray">
          <a:xfrm>
            <a:off x="2134512" y="1957761"/>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8"/>
          <p:cNvSpPr txBox="1">
            <a:spLocks noChangeArrowheads="1"/>
          </p:cNvSpPr>
          <p:nvPr/>
        </p:nvSpPr>
        <p:spPr bwMode="gray">
          <a:xfrm>
            <a:off x="4583329" y="4737057"/>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8"/>
          <p:cNvSpPr txBox="1">
            <a:spLocks noChangeArrowheads="1"/>
          </p:cNvSpPr>
          <p:nvPr/>
        </p:nvSpPr>
        <p:spPr bwMode="gray">
          <a:xfrm>
            <a:off x="4583329" y="1959250"/>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8"/>
          <p:cNvSpPr txBox="1">
            <a:spLocks noChangeArrowheads="1"/>
          </p:cNvSpPr>
          <p:nvPr/>
        </p:nvSpPr>
        <p:spPr bwMode="gray">
          <a:xfrm>
            <a:off x="903231" y="3005955"/>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8"/>
          <p:cNvSpPr txBox="1">
            <a:spLocks noChangeArrowheads="1"/>
          </p:cNvSpPr>
          <p:nvPr/>
        </p:nvSpPr>
        <p:spPr bwMode="gray">
          <a:xfrm>
            <a:off x="796480" y="3721581"/>
            <a:ext cx="756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8"/>
          <p:cNvSpPr txBox="1">
            <a:spLocks noChangeArrowheads="1"/>
          </p:cNvSpPr>
          <p:nvPr/>
        </p:nvSpPr>
        <p:spPr bwMode="gray">
          <a:xfrm>
            <a:off x="1401991" y="2372903"/>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8"/>
          <p:cNvSpPr txBox="1">
            <a:spLocks noChangeArrowheads="1"/>
          </p:cNvSpPr>
          <p:nvPr/>
        </p:nvSpPr>
        <p:spPr bwMode="gray">
          <a:xfrm>
            <a:off x="1546404" y="4425816"/>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8"/>
          <p:cNvSpPr txBox="1">
            <a:spLocks noChangeArrowheads="1"/>
          </p:cNvSpPr>
          <p:nvPr/>
        </p:nvSpPr>
        <p:spPr bwMode="gray">
          <a:xfrm>
            <a:off x="2749423" y="2431489"/>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8"/>
          <p:cNvSpPr txBox="1">
            <a:spLocks noChangeArrowheads="1"/>
          </p:cNvSpPr>
          <p:nvPr/>
        </p:nvSpPr>
        <p:spPr bwMode="gray">
          <a:xfrm>
            <a:off x="2751433" y="4078494"/>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8"/>
          <p:cNvSpPr txBox="1">
            <a:spLocks noChangeArrowheads="1"/>
          </p:cNvSpPr>
          <p:nvPr/>
        </p:nvSpPr>
        <p:spPr bwMode="gray">
          <a:xfrm>
            <a:off x="3734484" y="2429212"/>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8"/>
          <p:cNvSpPr txBox="1">
            <a:spLocks noChangeArrowheads="1"/>
          </p:cNvSpPr>
          <p:nvPr/>
        </p:nvSpPr>
        <p:spPr bwMode="gray">
          <a:xfrm>
            <a:off x="3926260" y="4530344"/>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8"/>
          <p:cNvSpPr txBox="1">
            <a:spLocks noChangeArrowheads="1"/>
          </p:cNvSpPr>
          <p:nvPr/>
        </p:nvSpPr>
        <p:spPr bwMode="gray">
          <a:xfrm>
            <a:off x="4856874" y="2658740"/>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8"/>
          <p:cNvSpPr txBox="1">
            <a:spLocks noChangeArrowheads="1"/>
          </p:cNvSpPr>
          <p:nvPr/>
        </p:nvSpPr>
        <p:spPr bwMode="gray">
          <a:xfrm>
            <a:off x="4855901" y="4015634"/>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8"/>
          <p:cNvSpPr txBox="1">
            <a:spLocks noChangeArrowheads="1"/>
          </p:cNvSpPr>
          <p:nvPr/>
        </p:nvSpPr>
        <p:spPr bwMode="gray">
          <a:xfrm>
            <a:off x="1833645" y="3360198"/>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8"/>
          <p:cNvSpPr txBox="1">
            <a:spLocks noChangeArrowheads="1"/>
          </p:cNvSpPr>
          <p:nvPr/>
        </p:nvSpPr>
        <p:spPr bwMode="gray">
          <a:xfrm>
            <a:off x="3656222" y="3403273"/>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848899131"/>
              </p:ext>
            </p:extLst>
          </p:nvPr>
        </p:nvGraphicFramePr>
        <p:xfrm>
          <a:off x="6111346" y="2594188"/>
          <a:ext cx="5634568" cy="657225"/>
        </p:xfrm>
        <a:graphic>
          <a:graphicData uri="http://schemas.openxmlformats.org/drawingml/2006/table">
            <a:tbl>
              <a:tblPr>
                <a:tableStyleId>{72833802-FEF1-4C79-8D5D-14CF1EAF98D9}</a:tableStyleId>
              </a:tblPr>
              <a:tblGrid>
                <a:gridCol w="1278254"/>
                <a:gridCol w="750672"/>
                <a:gridCol w="1495316"/>
                <a:gridCol w="518538"/>
                <a:gridCol w="807954"/>
                <a:gridCol w="434123"/>
                <a:gridCol w="349711"/>
              </a:tblGrid>
              <a:tr h="219075">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System Id </a:t>
                      </a:r>
                      <a:endParaRPr lang="en-US" sz="12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Interface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Circuit Id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State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HoldTime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a:t>
                      </a:r>
                      <a:endParaRPr lang="en-US" sz="12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PRI</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219075">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0020.0200.2002 </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0040.0400.4004.01 </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Up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25s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19075">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0050.0500.5005 </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0050.0500.5005.01 </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Up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13s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L2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51" name="表格 50"/>
          <p:cNvGraphicFramePr>
            <a:graphicFrameLocks noGrp="1"/>
          </p:cNvGraphicFramePr>
          <p:nvPr>
            <p:extLst>
              <p:ext uri="{D42A27DB-BD31-4B8C-83A1-F6EECF244321}">
                <p14:modId xmlns:p14="http://schemas.microsoft.com/office/powerpoint/2010/main" val="42712568"/>
              </p:ext>
            </p:extLst>
          </p:nvPr>
        </p:nvGraphicFramePr>
        <p:xfrm>
          <a:off x="6020348" y="4551713"/>
          <a:ext cx="5748904" cy="657225"/>
        </p:xfrm>
        <a:graphic>
          <a:graphicData uri="http://schemas.openxmlformats.org/drawingml/2006/table">
            <a:tbl>
              <a:tblPr>
                <a:tableStyleId>{72833802-FEF1-4C79-8D5D-14CF1EAF98D9}</a:tableStyleId>
              </a:tblPr>
              <a:tblGrid>
                <a:gridCol w="1304193"/>
                <a:gridCol w="765905"/>
                <a:gridCol w="1525659"/>
                <a:gridCol w="529059"/>
                <a:gridCol w="824348"/>
                <a:gridCol w="442933"/>
                <a:gridCol w="356807"/>
              </a:tblGrid>
              <a:tr h="219075">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System Id </a:t>
                      </a:r>
                      <a:endParaRPr lang="en-US" sz="12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Interface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Circuit Id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State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HoldTime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a:t>
                      </a:r>
                      <a:endParaRPr lang="en-US" sz="12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PRI</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219075">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0020.0200.2002 </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0010.0100.1001.01 </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Up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29s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19075">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0030.0300.3003 </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0030.0300.3003.01 </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Up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9s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L1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6" name="文本框 5"/>
          <p:cNvSpPr txBox="1"/>
          <p:nvPr/>
        </p:nvSpPr>
        <p:spPr bwMode="gray">
          <a:xfrm>
            <a:off x="7133741" y="3555048"/>
            <a:ext cx="3671198"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 sets up a Level-2 neighbor relationship.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7504836" y="5715688"/>
            <a:ext cx="2779928"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 sets up a Level-1 adjacency.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008544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Case: Configuration Verification (Checking the IS-IS Routing Table)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6192613" y="1843853"/>
            <a:ext cx="5553300" cy="3512723"/>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t"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ct val="100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&lt;R1&gt; display </a:t>
            </a: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route</a:t>
            </a:r>
          </a:p>
          <a:p>
            <a:pPr fontAlgn="ctr">
              <a:lnSpc>
                <a:spcPct val="100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Route information for ISIS(1)</a:t>
            </a:r>
          </a:p>
          <a:p>
            <a:pPr fontAlgn="ctr">
              <a:lnSpc>
                <a:spcPct val="100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ISIS(1) Level-1 Forwarding Table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881505220"/>
              </p:ext>
            </p:extLst>
          </p:nvPr>
        </p:nvGraphicFramePr>
        <p:xfrm>
          <a:off x="6266646" y="3347675"/>
          <a:ext cx="5461000" cy="1765935"/>
        </p:xfrm>
        <a:graphic>
          <a:graphicData uri="http://schemas.openxmlformats.org/drawingml/2006/table">
            <a:tbl>
              <a:tblPr>
                <a:tableStyleId>{72833802-FEF1-4C79-8D5D-14CF1EAF98D9}</a:tableStyleId>
              </a:tblPr>
              <a:tblGrid>
                <a:gridCol w="1663700"/>
                <a:gridCol w="774700"/>
                <a:gridCol w="800100"/>
                <a:gridCol w="1270000"/>
                <a:gridCol w="952500"/>
              </a:tblGrid>
              <a:tr h="169069">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IPV4 Destination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rtl="0"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IntCost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rtl="0"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ExtCost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rtl="0"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ExitInterface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rtl="0"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257175">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0.0.0.0/0 </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NULL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GE0/0/0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10.1.12.2 </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57175">
                <a:tc>
                  <a:txBody>
                    <a:bodyPr/>
                    <a:lstStyle/>
                    <a:p>
                      <a:pPr algn="l" fontAlgn="ct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GE0/0/1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10.1.13.3</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57175">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10.1.24.0/24 </a:t>
                      </a:r>
                      <a:endParaRPr lang="en-US" altLang="zh-CN"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20</a:t>
                      </a:r>
                      <a:endParaRPr lang="en-US" altLang="zh-CN"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NULL </a:t>
                      </a:r>
                      <a:endParaRPr lang="en-US"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GE0/0/0 </a:t>
                      </a:r>
                      <a:endParaRPr lang="en-US"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10.1.12.2 </a:t>
                      </a:r>
                      <a:endParaRPr lang="en-US" altLang="zh-CN"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57175">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10.1.13.0/24 </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NULL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GE0/0/1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Direct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57175">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10.1.12.0/24 </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NULL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GE0/0/0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Direct </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57175">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10.1.35.0/24 </a:t>
                      </a:r>
                      <a:endParaRPr lang="en-US" altLang="zh-CN"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20</a:t>
                      </a:r>
                      <a:endParaRPr lang="en-US" altLang="zh-CN"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NULL </a:t>
                      </a:r>
                      <a:endParaRPr lang="en-US"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GE0/0/1 </a:t>
                      </a:r>
                      <a:endParaRPr lang="en-US"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rtl="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10.1.13.3 </a:t>
                      </a:r>
                      <a:endParaRPr lang="en-US" altLang="zh-CN" sz="1400" b="0"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38" name="文本框 37"/>
          <p:cNvSpPr txBox="1"/>
          <p:nvPr/>
        </p:nvSpPr>
        <p:spPr bwMode="gray">
          <a:xfrm>
            <a:off x="6192613" y="5395863"/>
            <a:ext cx="5535033"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routing table of R1 contains specific routes in the area and two equal-cost default routes.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bwMode="gray">
          <a:xfrm>
            <a:off x="511144" y="1948027"/>
            <a:ext cx="3009440"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bwMode="gray">
          <a:xfrm>
            <a:off x="3641144" y="1948027"/>
            <a:ext cx="2281984"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84632" y="3277298"/>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80002" y="4328588"/>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63703" y="2191680"/>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54929" y="4328588"/>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54929" y="2191680"/>
            <a:ext cx="540000" cy="442800"/>
          </a:xfrm>
          <a:prstGeom prst="rect">
            <a:avLst/>
          </a:prstGeom>
        </p:spPr>
      </p:pic>
      <p:cxnSp>
        <p:nvCxnSpPr>
          <p:cNvPr id="46" name="直接连接符 45"/>
          <p:cNvCxnSpPr>
            <a:stCxn id="41" idx="0"/>
            <a:endCxn id="43" idx="1"/>
          </p:cNvCxnSpPr>
          <p:nvPr/>
        </p:nvCxnSpPr>
        <p:spPr bwMode="gray">
          <a:xfrm flipV="1">
            <a:off x="1454632" y="2413080"/>
            <a:ext cx="809071"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3" idx="3"/>
            <a:endCxn id="45" idx="1"/>
          </p:cNvCxnSpPr>
          <p:nvPr/>
        </p:nvCxnSpPr>
        <p:spPr bwMode="gray">
          <a:xfrm>
            <a:off x="2803703" y="2413080"/>
            <a:ext cx="18512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5" idx="2"/>
            <a:endCxn id="44" idx="0"/>
          </p:cNvCxnSpPr>
          <p:nvPr/>
        </p:nvCxnSpPr>
        <p:spPr bwMode="gray">
          <a:xfrm>
            <a:off x="4924929" y="2634480"/>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2" idx="3"/>
            <a:endCxn id="44" idx="1"/>
          </p:cNvCxnSpPr>
          <p:nvPr/>
        </p:nvCxnSpPr>
        <p:spPr bwMode="gray">
          <a:xfrm>
            <a:off x="2820002" y="4549988"/>
            <a:ext cx="18349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1" idx="2"/>
            <a:endCxn id="42" idx="1"/>
          </p:cNvCxnSpPr>
          <p:nvPr/>
        </p:nvCxnSpPr>
        <p:spPr bwMode="gray">
          <a:xfrm>
            <a:off x="1454632" y="3720098"/>
            <a:ext cx="825370"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5" idx="3"/>
          </p:cNvCxnSpPr>
          <p:nvPr/>
        </p:nvCxnSpPr>
        <p:spPr bwMode="gray">
          <a:xfrm>
            <a:off x="5194929" y="2413080"/>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44" idx="3"/>
          </p:cNvCxnSpPr>
          <p:nvPr/>
        </p:nvCxnSpPr>
        <p:spPr bwMode="gray">
          <a:xfrm>
            <a:off x="5194929" y="4549988"/>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5734877" y="2225026"/>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a:off x="5750919" y="4363088"/>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8"/>
          <p:cNvSpPr txBox="1">
            <a:spLocks noChangeArrowheads="1"/>
          </p:cNvSpPr>
          <p:nvPr/>
        </p:nvSpPr>
        <p:spPr bwMode="gray">
          <a:xfrm>
            <a:off x="511144" y="3360198"/>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8"/>
          <p:cNvSpPr txBox="1">
            <a:spLocks noChangeArrowheads="1"/>
          </p:cNvSpPr>
          <p:nvPr/>
        </p:nvSpPr>
        <p:spPr bwMode="gray">
          <a:xfrm>
            <a:off x="2115960" y="4736888"/>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8"/>
          <p:cNvSpPr txBox="1">
            <a:spLocks noChangeArrowheads="1"/>
          </p:cNvSpPr>
          <p:nvPr/>
        </p:nvSpPr>
        <p:spPr bwMode="gray">
          <a:xfrm>
            <a:off x="2134512" y="1957761"/>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8"/>
          <p:cNvSpPr txBox="1">
            <a:spLocks noChangeArrowheads="1"/>
          </p:cNvSpPr>
          <p:nvPr/>
        </p:nvSpPr>
        <p:spPr bwMode="gray">
          <a:xfrm>
            <a:off x="4583329" y="4737057"/>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8"/>
          <p:cNvSpPr txBox="1">
            <a:spLocks noChangeArrowheads="1"/>
          </p:cNvSpPr>
          <p:nvPr/>
        </p:nvSpPr>
        <p:spPr bwMode="gray">
          <a:xfrm>
            <a:off x="4583329" y="1959250"/>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8"/>
          <p:cNvSpPr txBox="1">
            <a:spLocks noChangeArrowheads="1"/>
          </p:cNvSpPr>
          <p:nvPr/>
        </p:nvSpPr>
        <p:spPr bwMode="gray">
          <a:xfrm>
            <a:off x="903231" y="3005955"/>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8"/>
          <p:cNvSpPr txBox="1">
            <a:spLocks noChangeArrowheads="1"/>
          </p:cNvSpPr>
          <p:nvPr/>
        </p:nvSpPr>
        <p:spPr bwMode="gray">
          <a:xfrm>
            <a:off x="796480" y="3721581"/>
            <a:ext cx="756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8"/>
          <p:cNvSpPr txBox="1">
            <a:spLocks noChangeArrowheads="1"/>
          </p:cNvSpPr>
          <p:nvPr/>
        </p:nvSpPr>
        <p:spPr bwMode="gray">
          <a:xfrm>
            <a:off x="1403887" y="2372903"/>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8"/>
          <p:cNvSpPr txBox="1">
            <a:spLocks noChangeArrowheads="1"/>
          </p:cNvSpPr>
          <p:nvPr/>
        </p:nvSpPr>
        <p:spPr bwMode="gray">
          <a:xfrm>
            <a:off x="1546404" y="4425816"/>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
          <p:cNvSpPr txBox="1">
            <a:spLocks noChangeArrowheads="1"/>
          </p:cNvSpPr>
          <p:nvPr/>
        </p:nvSpPr>
        <p:spPr bwMode="gray">
          <a:xfrm>
            <a:off x="2749423" y="2431489"/>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8"/>
          <p:cNvSpPr txBox="1">
            <a:spLocks noChangeArrowheads="1"/>
          </p:cNvSpPr>
          <p:nvPr/>
        </p:nvSpPr>
        <p:spPr bwMode="gray">
          <a:xfrm>
            <a:off x="2751433" y="4078494"/>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8"/>
          <p:cNvSpPr txBox="1">
            <a:spLocks noChangeArrowheads="1"/>
          </p:cNvSpPr>
          <p:nvPr/>
        </p:nvSpPr>
        <p:spPr bwMode="gray">
          <a:xfrm>
            <a:off x="3734484" y="2429212"/>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8"/>
          <p:cNvSpPr txBox="1">
            <a:spLocks noChangeArrowheads="1"/>
          </p:cNvSpPr>
          <p:nvPr/>
        </p:nvSpPr>
        <p:spPr bwMode="gray">
          <a:xfrm>
            <a:off x="3926260" y="4530344"/>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8"/>
          <p:cNvSpPr txBox="1">
            <a:spLocks noChangeArrowheads="1"/>
          </p:cNvSpPr>
          <p:nvPr/>
        </p:nvSpPr>
        <p:spPr bwMode="gray">
          <a:xfrm>
            <a:off x="4856874" y="2658740"/>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8"/>
          <p:cNvSpPr txBox="1">
            <a:spLocks noChangeArrowheads="1"/>
          </p:cNvSpPr>
          <p:nvPr/>
        </p:nvSpPr>
        <p:spPr bwMode="gray">
          <a:xfrm>
            <a:off x="4855901" y="4015634"/>
            <a:ext cx="7569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8"/>
          <p:cNvSpPr txBox="1">
            <a:spLocks noChangeArrowheads="1"/>
          </p:cNvSpPr>
          <p:nvPr/>
        </p:nvSpPr>
        <p:spPr bwMode="gray">
          <a:xfrm>
            <a:off x="1833645" y="3360198"/>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8"/>
          <p:cNvSpPr txBox="1">
            <a:spLocks noChangeArrowheads="1"/>
          </p:cNvSpPr>
          <p:nvPr/>
        </p:nvSpPr>
        <p:spPr bwMode="gray">
          <a:xfrm>
            <a:off x="3656222" y="3403273"/>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520671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Case: Configuration Verification (Checking the IS-IS Routing Table)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446088" y="1300405"/>
            <a:ext cx="5395419" cy="4270378"/>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ctr"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route</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Route information for ISIS(1)</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ISIS(1)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Level-1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Forwarding Table</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IPV4 Destination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IntCost</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ExtCost</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ExitInterface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Flags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0.0.0.0/0 	        20          NULL</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10.1.24.0/24 	        30          NULL     GE0/0/0          10.1.13.1 	A/-/L/-</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10.1.13.0/24 	        10          NULL     GE0/0/0          Direct 	D/-/L/-</a:t>
            </a:r>
          </a:p>
          <a:p>
            <a:pPr fontAlgn="ctr">
              <a:lnSpc>
                <a:spcPct val="100000"/>
              </a:lnSpc>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10.1.12.0/24 	        20          NULL     GE0/0/0          10.1.13.1 	A/-/L/-</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10.1.35.0/24 	        10          NULL     GE0/0/1          Direct 	D/-/L/-</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Flags: D-Direct, A-Added to URT, L-Advertised in LSPs, S-IGP Shortcut,</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U-Up/Down Bit Set</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6350494" y="1291238"/>
            <a:ext cx="5395419" cy="4270378"/>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ctr"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ISIS(1)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Level-2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Forwarding Table</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IPV4 Destination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IntCost</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ExtCost</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ExitInterface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Flags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10.1.24.0/24        30         NULL</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10.1.13.0/24        10         NULL     GE0/0/0        Direct        D/-/L/-</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10.1.12.0/24        40         NULL</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192.168.20.0/24   20         NULL    GE0/0/1         10.1.35.5   A/-/-/-</a:t>
            </a:r>
          </a:p>
          <a:p>
            <a:pPr fontAlgn="ctr">
              <a:lnSpc>
                <a:spcPct val="100000"/>
              </a:lnSpc>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10.1.45.0/24        20         NULL     GE0/0/1        10.1.35.5   A/-/-/-</a:t>
            </a:r>
          </a:p>
          <a:p>
            <a:pPr fontAlgn="ctr">
              <a:lnSpc>
                <a:spcPct val="100000"/>
              </a:lnSpc>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192.168.10.0/24   30         NULL     GE0/0/1        10.1.35.5   A/-/-/-</a:t>
            </a:r>
          </a:p>
          <a:p>
            <a:pPr fontAlgn="ctr">
              <a:lnSpc>
                <a:spcPct val="100000"/>
              </a:lnSpc>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10.1.35.0/24        10         NULL     GE0/0/1        Direct       D/-/L/-</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Flags: D-Direct, A-Added to URT, L-Advertised in LSPs, S-IGP Shortcut,</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U-Up/Down Bit Set</a:t>
            </a: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1101913" y="5741952"/>
            <a:ext cx="9988174" cy="338554"/>
          </a:xfrm>
          <a:prstGeom prst="rect">
            <a:avLst/>
          </a:prstGeom>
        </p:spPr>
        <p:txBody>
          <a:bodyPr wrap="square">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R3 functions as a Level-1-2 router and has Level-1 and Level-2 routes in the routing table.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051055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Route Leaking Configuration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6380526" y="2245837"/>
            <a:ext cx="5170905" cy="954107"/>
          </a:xfrm>
          <a:prstGeom prst="rect">
            <a:avLst/>
          </a:prstGeom>
          <a:solidFill>
            <a:srgbClr val="F4FBFE"/>
          </a:solidFill>
          <a:ln>
            <a:solidFill>
              <a:srgbClr val="99DFF9"/>
            </a:solidFill>
          </a:ln>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1 permit 192.168.10.0 24</a:t>
            </a: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[R2-isis-1]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import-route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level-2 into level-1 filter-policy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1</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6380526" y="1828746"/>
            <a:ext cx="1888659"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configuration:</a:t>
            </a:r>
            <a:endPar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6380526" y="4595177"/>
            <a:ext cx="5170905" cy="954107"/>
          </a:xfrm>
          <a:prstGeom prst="rect">
            <a:avLst/>
          </a:prstGeom>
          <a:solidFill>
            <a:srgbClr val="F4FBFE"/>
          </a:solidFill>
          <a:ln>
            <a:solidFill>
              <a:srgbClr val="99DFF9"/>
            </a:solidFill>
          </a:ln>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1 permit 192.168.20.0 24</a:t>
            </a: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a:t>
            </a:r>
          </a:p>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[R3-isis-1]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import-route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level-2 into level-1 filter-policy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1</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6380526" y="4178086"/>
            <a:ext cx="1888659"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 configuration:</a:t>
            </a:r>
            <a:endPar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64"/>
          <p:cNvSpPr/>
          <p:nvPr/>
        </p:nvSpPr>
        <p:spPr bwMode="gray">
          <a:xfrm rot="11098602" flipV="1">
            <a:off x="2224479" y="1563309"/>
            <a:ext cx="1530642" cy="919266"/>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2000">
                <a:schemeClr val="bg1">
                  <a:alpha val="0"/>
                </a:schemeClr>
              </a:gs>
              <a:gs pos="92000">
                <a:srgbClr val="FFC000"/>
              </a:gs>
            </a:gsLst>
            <a:lin ang="2700000" scaled="1"/>
            <a:tileRect/>
          </a:gradFill>
          <a:ln>
            <a:gradFill flip="none" rotWithShape="1">
              <a:gsLst>
                <a:gs pos="22000">
                  <a:schemeClr val="bg1">
                    <a:alpha val="0"/>
                  </a:schemeClr>
                </a:gs>
                <a:gs pos="74000">
                  <a:srgbClr val="FF990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65"/>
          <p:cNvSpPr/>
          <p:nvPr/>
        </p:nvSpPr>
        <p:spPr bwMode="gray">
          <a:xfrm rot="9299080">
            <a:off x="2258370" y="5060733"/>
            <a:ext cx="1530642" cy="873590"/>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2000">
                <a:schemeClr val="bg1">
                  <a:alpha val="0"/>
                </a:schemeClr>
              </a:gs>
              <a:gs pos="92000">
                <a:srgbClr val="FFC000"/>
              </a:gs>
            </a:gsLst>
            <a:lin ang="2700000" scaled="1"/>
            <a:tileRect/>
          </a:gradFill>
          <a:ln>
            <a:gradFill flip="none" rotWithShape="1">
              <a:gsLst>
                <a:gs pos="25000">
                  <a:schemeClr val="bg1">
                    <a:alpha val="0"/>
                  </a:schemeClr>
                </a:gs>
                <a:gs pos="81000">
                  <a:srgbClr val="FF990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2" name="组合 81"/>
          <p:cNvGrpSpPr/>
          <p:nvPr/>
        </p:nvGrpSpPr>
        <p:grpSpPr bwMode="gray">
          <a:xfrm>
            <a:off x="532468" y="1808997"/>
            <a:ext cx="5743203" cy="3927584"/>
            <a:chOff x="460631" y="1649803"/>
            <a:chExt cx="5743203" cy="3927584"/>
          </a:xfrm>
        </p:grpSpPr>
        <p:sp>
          <p:nvSpPr>
            <p:cNvPr id="83" name="圆角矩形 82"/>
            <p:cNvSpPr/>
            <p:nvPr/>
          </p:nvSpPr>
          <p:spPr bwMode="gray">
            <a:xfrm>
              <a:off x="460631" y="2180116"/>
              <a:ext cx="2783157"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p:cNvSpPr/>
            <p:nvPr/>
          </p:nvSpPr>
          <p:spPr bwMode="gray">
            <a:xfrm>
              <a:off x="3599465" y="2180116"/>
              <a:ext cx="2604369"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06724" y="3509387"/>
              <a:ext cx="540000" cy="442800"/>
            </a:xfrm>
            <a:prstGeom prst="rect">
              <a:avLst/>
            </a:prstGeom>
          </p:spPr>
        </p:pic>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11854" y="4560677"/>
              <a:ext cx="540000" cy="442800"/>
            </a:xfrm>
            <a:prstGeom prst="rect">
              <a:avLst/>
            </a:prstGeom>
          </p:spPr>
        </p:pic>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5555" y="2423769"/>
              <a:ext cx="540000" cy="442800"/>
            </a:xfrm>
            <a:prstGeom prst="rect">
              <a:avLst/>
            </a:prstGeom>
          </p:spPr>
        </p:pic>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1651" y="4560677"/>
              <a:ext cx="540000" cy="442800"/>
            </a:xfrm>
            <a:prstGeom prst="rect">
              <a:avLst/>
            </a:prstGeom>
          </p:spPr>
        </p:pic>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1651" y="2423769"/>
              <a:ext cx="540000" cy="442800"/>
            </a:xfrm>
            <a:prstGeom prst="rect">
              <a:avLst/>
            </a:prstGeom>
          </p:spPr>
        </p:pic>
        <p:cxnSp>
          <p:nvCxnSpPr>
            <p:cNvPr id="90" name="直接连接符 89"/>
            <p:cNvCxnSpPr>
              <a:stCxn id="85" idx="0"/>
              <a:endCxn id="87" idx="1"/>
            </p:cNvCxnSpPr>
            <p:nvPr/>
          </p:nvCxnSpPr>
          <p:spPr bwMode="gray">
            <a:xfrm flipV="1">
              <a:off x="1476724" y="2645169"/>
              <a:ext cx="918831"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7" idx="3"/>
              <a:endCxn id="89" idx="1"/>
            </p:cNvCxnSpPr>
            <p:nvPr/>
          </p:nvCxnSpPr>
          <p:spPr bwMode="gray">
            <a:xfrm>
              <a:off x="2935555" y="2645169"/>
              <a:ext cx="1066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89" idx="2"/>
              <a:endCxn id="88" idx="0"/>
            </p:cNvCxnSpPr>
            <p:nvPr/>
          </p:nvCxnSpPr>
          <p:spPr bwMode="gray">
            <a:xfrm>
              <a:off x="4271651" y="2866569"/>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86" idx="3"/>
              <a:endCxn id="88" idx="1"/>
            </p:cNvCxnSpPr>
            <p:nvPr/>
          </p:nvCxnSpPr>
          <p:spPr bwMode="gray">
            <a:xfrm>
              <a:off x="2951854" y="4782077"/>
              <a:ext cx="104979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85" idx="2"/>
              <a:endCxn id="86" idx="1"/>
            </p:cNvCxnSpPr>
            <p:nvPr/>
          </p:nvCxnSpPr>
          <p:spPr bwMode="gray">
            <a:xfrm>
              <a:off x="1476724" y="3952187"/>
              <a:ext cx="935130"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8"/>
            <p:cNvSpPr txBox="1">
              <a:spLocks noChangeArrowheads="1"/>
            </p:cNvSpPr>
            <p:nvPr/>
          </p:nvSpPr>
          <p:spPr bwMode="gray">
            <a:xfrm>
              <a:off x="533236" y="3592287"/>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Box 8"/>
            <p:cNvSpPr txBox="1">
              <a:spLocks noChangeArrowheads="1"/>
            </p:cNvSpPr>
            <p:nvPr/>
          </p:nvSpPr>
          <p:spPr bwMode="gray">
            <a:xfrm>
              <a:off x="2247812" y="4968977"/>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Box 8"/>
            <p:cNvSpPr txBox="1">
              <a:spLocks noChangeArrowheads="1"/>
            </p:cNvSpPr>
            <p:nvPr/>
          </p:nvSpPr>
          <p:spPr bwMode="gray">
            <a:xfrm>
              <a:off x="2266364" y="2189850"/>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Box 8"/>
            <p:cNvSpPr txBox="1">
              <a:spLocks noChangeArrowheads="1"/>
            </p:cNvSpPr>
            <p:nvPr/>
          </p:nvSpPr>
          <p:spPr bwMode="gray">
            <a:xfrm>
              <a:off x="3930051" y="4969146"/>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8"/>
            <p:cNvSpPr txBox="1">
              <a:spLocks noChangeArrowheads="1"/>
            </p:cNvSpPr>
            <p:nvPr/>
          </p:nvSpPr>
          <p:spPr bwMode="gray">
            <a:xfrm>
              <a:off x="3930051" y="2191339"/>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TextBox 8"/>
            <p:cNvSpPr txBox="1">
              <a:spLocks noChangeArrowheads="1"/>
            </p:cNvSpPr>
            <p:nvPr/>
          </p:nvSpPr>
          <p:spPr bwMode="gray">
            <a:xfrm>
              <a:off x="2134917" y="3592287"/>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Box 8"/>
            <p:cNvSpPr txBox="1">
              <a:spLocks noChangeArrowheads="1"/>
            </p:cNvSpPr>
            <p:nvPr/>
          </p:nvSpPr>
          <p:spPr bwMode="gray">
            <a:xfrm>
              <a:off x="4976561" y="3588500"/>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8"/>
            <p:cNvSpPr txBox="1">
              <a:spLocks noChangeArrowheads="1"/>
            </p:cNvSpPr>
            <p:nvPr/>
          </p:nvSpPr>
          <p:spPr bwMode="gray">
            <a:xfrm>
              <a:off x="2386729" y="1649803"/>
              <a:ext cx="19891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8"/>
            <p:cNvSpPr txBox="1">
              <a:spLocks noChangeArrowheads="1"/>
            </p:cNvSpPr>
            <p:nvPr/>
          </p:nvSpPr>
          <p:spPr bwMode="gray">
            <a:xfrm>
              <a:off x="2377730" y="5300388"/>
              <a:ext cx="19891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4" name="组合 103"/>
          <p:cNvGrpSpPr/>
          <p:nvPr/>
        </p:nvGrpSpPr>
        <p:grpSpPr bwMode="gray">
          <a:xfrm>
            <a:off x="4599942" y="2609407"/>
            <a:ext cx="1724642" cy="2526819"/>
            <a:chOff x="8284692" y="3577763"/>
            <a:chExt cx="1724642" cy="2526819"/>
          </a:xfrm>
        </p:grpSpPr>
        <p:grpSp>
          <p:nvGrpSpPr>
            <p:cNvPr id="105" name="组合 104"/>
            <p:cNvGrpSpPr/>
            <p:nvPr/>
          </p:nvGrpSpPr>
          <p:grpSpPr bwMode="gray">
            <a:xfrm>
              <a:off x="8284692" y="3577763"/>
              <a:ext cx="1690675" cy="373800"/>
              <a:chOff x="8284692" y="3577763"/>
              <a:chExt cx="1690675" cy="373800"/>
            </a:xfrm>
          </p:grpSpPr>
          <p:cxnSp>
            <p:nvCxnSpPr>
              <p:cNvPr id="110" name="直接连接符 109"/>
              <p:cNvCxnSpPr/>
              <p:nvPr/>
            </p:nvCxnSpPr>
            <p:spPr bwMode="gray">
              <a:xfrm flipV="1">
                <a:off x="8284692" y="3779548"/>
                <a:ext cx="473785" cy="12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a:off x="8758477" y="3577763"/>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TextBox 8"/>
              <p:cNvSpPr txBox="1">
                <a:spLocks noChangeArrowheads="1"/>
              </p:cNvSpPr>
              <p:nvPr/>
            </p:nvSpPr>
            <p:spPr bwMode="gray">
              <a:xfrm>
                <a:off x="8673408" y="3664934"/>
                <a:ext cx="13019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6" name="组合 105"/>
            <p:cNvGrpSpPr/>
            <p:nvPr/>
          </p:nvGrpSpPr>
          <p:grpSpPr bwMode="gray">
            <a:xfrm>
              <a:off x="8284692" y="5730782"/>
              <a:ext cx="1724642" cy="373800"/>
              <a:chOff x="8284692" y="5730782"/>
              <a:chExt cx="1724642" cy="373800"/>
            </a:xfrm>
          </p:grpSpPr>
          <p:cxnSp>
            <p:nvCxnSpPr>
              <p:cNvPr id="107" name="直接连接符 106"/>
              <p:cNvCxnSpPr/>
              <p:nvPr/>
            </p:nvCxnSpPr>
            <p:spPr bwMode="gray">
              <a:xfrm>
                <a:off x="8284692" y="5917682"/>
                <a:ext cx="4945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bwMode="gray">
              <a:xfrm>
                <a:off x="8776514" y="5730782"/>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Box 8"/>
              <p:cNvSpPr txBox="1">
                <a:spLocks noChangeArrowheads="1"/>
              </p:cNvSpPr>
              <p:nvPr/>
            </p:nvSpPr>
            <p:spPr bwMode="gray">
              <a:xfrm>
                <a:off x="8707375" y="5779182"/>
                <a:ext cx="13019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Tree>
    <p:extLst>
      <p:ext uri="{BB962C8B-B14F-4D97-AF65-F5344CB8AC3E}">
        <p14:creationId xmlns:p14="http://schemas.microsoft.com/office/powerpoint/2010/main" val="34548825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451877" y="1242453"/>
            <a:ext cx="11306175" cy="1239201"/>
          </a:xfrm>
        </p:spPr>
        <p:txBody>
          <a:bodyPr/>
          <a:lstStyle/>
          <a:p>
            <a:pPr marL="0" indent="0">
              <a:buNone/>
            </a:pPr>
            <a:r>
              <a:rPr lang="en-US" altLang="zh-CN" sz="1800" dirty="0" smtClean="0">
                <a:sym typeface="Huawei Sans" panose="020C0503030203020204" pitchFamily="34" charset="0"/>
              </a:rPr>
              <a:t>Check the routing table of R1. You can see that two specific routes to 192.168.10.0/24 and 192.168.20.0/24 are added. The costs of the two routes are 30. When a data packet reaches the two network segments through R1, no sub-optimal path is generated.</a:t>
            </a:r>
          </a:p>
          <a:p>
            <a:endParaRPr lang="zh-CN" altLang="en-US"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Route Leaking Verification</a:t>
            </a:r>
            <a:endParaRPr lang="en-US" altLang="zh-CN" dirty="0">
              <a:sym typeface="Huawei Sans" panose="020C0503030203020204" pitchFamily="34" charset="0"/>
            </a:endParaRPr>
          </a:p>
        </p:txBody>
      </p:sp>
      <p:sp>
        <p:nvSpPr>
          <p:cNvPr id="5" name="文本框 4"/>
          <p:cNvSpPr txBox="1"/>
          <p:nvPr/>
        </p:nvSpPr>
        <p:spPr bwMode="gray">
          <a:xfrm>
            <a:off x="6433476" y="2492901"/>
            <a:ext cx="5312437" cy="3777841"/>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ctr"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&lt;R1&gt; display </a:t>
            </a:r>
            <a:r>
              <a:rPr lang="en-US" sz="11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routing-table protocol </a:t>
            </a:r>
            <a:r>
              <a:rPr lang="en-US" sz="11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a:t>
            </a:r>
            <a:endPar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a:t>
            </a: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Public routing table : ISIS</a:t>
            </a: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Destinations : 5 Routes : 6</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 routing table status : &lt;Active&gt;</a:t>
            </a: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Destinations : 5 Routes : 6</a:t>
            </a: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  Proto 	Pre  Cost  Flags  </a:t>
            </a:r>
            <a:r>
              <a:rPr lang="en-US" sz="11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Interface</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0.0.0.0/0 	       ISIS-L1 	15   10     D 	    10.1.12.2 	GigabitEthernet0/0/0</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ISIS-L1 	15   10     D 	    10.1.13.3 	GigabitEthernet0/0/1</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192.168.10.0/2      ISIS-L1 	</a:t>
            </a: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15   30     D 	</a:t>
            </a: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10.1.12.2 	</a:t>
            </a: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GigabitEthernet0/0/0</a:t>
            </a:r>
            <a:endParaRPr lang="en-US" altLang="zh-CN"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192.168.20.0/2      ISIS-L1 	</a:t>
            </a: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15   30     D 	</a:t>
            </a: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10.1.13.3 	</a:t>
            </a: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GigabitEthernet0/0/1</a:t>
            </a:r>
            <a:endParaRPr lang="en-US" altLang="zh-CN"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10.1.24.0/24 	       ISIS-L1 	15   20     D 	    10.1.12.2 	GigabitEthernet0/0/0</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10.1.35.0/24 	       ISIS-L1 	15   20     D 	    10.1.13.3 	GigabitEthernet0/0/1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1" name="组合 40"/>
          <p:cNvGrpSpPr/>
          <p:nvPr/>
        </p:nvGrpSpPr>
        <p:grpSpPr bwMode="gray">
          <a:xfrm>
            <a:off x="460631" y="2858523"/>
            <a:ext cx="5941738" cy="3066029"/>
            <a:chOff x="460631" y="2180116"/>
            <a:chExt cx="5941738" cy="3066029"/>
          </a:xfrm>
        </p:grpSpPr>
        <p:sp>
          <p:nvSpPr>
            <p:cNvPr id="43" name="圆角矩形 42"/>
            <p:cNvSpPr/>
            <p:nvPr/>
          </p:nvSpPr>
          <p:spPr bwMode="gray">
            <a:xfrm>
              <a:off x="460631" y="2180116"/>
              <a:ext cx="2783157" cy="3046599"/>
            </a:xfrm>
            <a:prstGeom prst="roundRect">
              <a:avLst>
                <a:gd name="adj" fmla="val 2303"/>
              </a:avLst>
            </a:prstGeom>
            <a:solidFill>
              <a:srgbClr val="FFF2CC"/>
            </a:solid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3599465" y="2180116"/>
              <a:ext cx="2772459" cy="3046599"/>
            </a:xfrm>
            <a:prstGeom prst="roundRect">
              <a:avLst>
                <a:gd name="adj" fmla="val 2303"/>
              </a:avLst>
            </a:prstGeom>
            <a:solidFill>
              <a:srgbClr val="F4FBFE"/>
            </a:solid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endParaRPr lang="en-US" altLang="zh-CN" sz="10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06724" y="3509387"/>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11854" y="4560677"/>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5555" y="2423769"/>
              <a:ext cx="540000" cy="442800"/>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1651" y="4560677"/>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1651" y="2423769"/>
              <a:ext cx="540000" cy="442800"/>
            </a:xfrm>
            <a:prstGeom prst="rect">
              <a:avLst/>
            </a:prstGeom>
          </p:spPr>
        </p:pic>
        <p:cxnSp>
          <p:nvCxnSpPr>
            <p:cNvPr id="50" name="直接连接符 49"/>
            <p:cNvCxnSpPr>
              <a:stCxn id="45" idx="0"/>
              <a:endCxn id="47" idx="1"/>
            </p:cNvCxnSpPr>
            <p:nvPr/>
          </p:nvCxnSpPr>
          <p:spPr bwMode="gray">
            <a:xfrm flipV="1">
              <a:off x="1476724" y="2645169"/>
              <a:ext cx="918831" cy="8642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7" idx="3"/>
              <a:endCxn id="49" idx="1"/>
            </p:cNvCxnSpPr>
            <p:nvPr/>
          </p:nvCxnSpPr>
          <p:spPr bwMode="gray">
            <a:xfrm>
              <a:off x="2935555" y="2645169"/>
              <a:ext cx="1066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49" idx="2"/>
              <a:endCxn id="48" idx="0"/>
            </p:cNvCxnSpPr>
            <p:nvPr/>
          </p:nvCxnSpPr>
          <p:spPr bwMode="gray">
            <a:xfrm>
              <a:off x="4271651" y="2866569"/>
              <a:ext cx="0" cy="1694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6" idx="3"/>
              <a:endCxn id="48" idx="1"/>
            </p:cNvCxnSpPr>
            <p:nvPr/>
          </p:nvCxnSpPr>
          <p:spPr bwMode="gray">
            <a:xfrm>
              <a:off x="2951854" y="4782077"/>
              <a:ext cx="104979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45" idx="2"/>
              <a:endCxn id="46" idx="1"/>
            </p:cNvCxnSpPr>
            <p:nvPr/>
          </p:nvCxnSpPr>
          <p:spPr bwMode="gray">
            <a:xfrm>
              <a:off x="1476724" y="3952187"/>
              <a:ext cx="935130" cy="8298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9" idx="3"/>
            </p:cNvCxnSpPr>
            <p:nvPr/>
          </p:nvCxnSpPr>
          <p:spPr bwMode="gray">
            <a:xfrm>
              <a:off x="4541651" y="2645169"/>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8" idx="3"/>
            </p:cNvCxnSpPr>
            <p:nvPr/>
          </p:nvCxnSpPr>
          <p:spPr bwMode="gray">
            <a:xfrm>
              <a:off x="4541651" y="4782077"/>
              <a:ext cx="539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5081599" y="2457115"/>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gray">
            <a:xfrm>
              <a:off x="5097641" y="4595177"/>
              <a:ext cx="0" cy="373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8"/>
            <p:cNvSpPr txBox="1">
              <a:spLocks noChangeArrowheads="1"/>
            </p:cNvSpPr>
            <p:nvPr/>
          </p:nvSpPr>
          <p:spPr bwMode="gray">
            <a:xfrm>
              <a:off x="533236" y="3592287"/>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R1 (L1)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8"/>
            <p:cNvSpPr txBox="1">
              <a:spLocks noChangeArrowheads="1"/>
            </p:cNvSpPr>
            <p:nvPr/>
          </p:nvSpPr>
          <p:spPr bwMode="gray">
            <a:xfrm>
              <a:off x="2247812" y="4968977"/>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R3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8"/>
            <p:cNvSpPr txBox="1">
              <a:spLocks noChangeArrowheads="1"/>
            </p:cNvSpPr>
            <p:nvPr/>
          </p:nvSpPr>
          <p:spPr bwMode="gray">
            <a:xfrm>
              <a:off x="2266364" y="2189850"/>
              <a:ext cx="8835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R2 (L1/2)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8"/>
            <p:cNvSpPr txBox="1">
              <a:spLocks noChangeArrowheads="1"/>
            </p:cNvSpPr>
            <p:nvPr/>
          </p:nvSpPr>
          <p:spPr bwMode="gray">
            <a:xfrm>
              <a:off x="3930051" y="4969146"/>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R5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8"/>
            <p:cNvSpPr txBox="1">
              <a:spLocks noChangeArrowheads="1"/>
            </p:cNvSpPr>
            <p:nvPr/>
          </p:nvSpPr>
          <p:spPr bwMode="gray">
            <a:xfrm>
              <a:off x="3930051" y="2191339"/>
              <a:ext cx="7312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R4 (L2)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
            <p:cNvSpPr txBox="1">
              <a:spLocks noChangeArrowheads="1"/>
            </p:cNvSpPr>
            <p:nvPr/>
          </p:nvSpPr>
          <p:spPr bwMode="gray">
            <a:xfrm>
              <a:off x="5100410" y="2411887"/>
              <a:ext cx="13019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8"/>
            <p:cNvSpPr txBox="1">
              <a:spLocks noChangeArrowheads="1"/>
            </p:cNvSpPr>
            <p:nvPr/>
          </p:nvSpPr>
          <p:spPr bwMode="gray">
            <a:xfrm>
              <a:off x="5100410" y="4552160"/>
              <a:ext cx="13019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8"/>
            <p:cNvSpPr txBox="1">
              <a:spLocks noChangeArrowheads="1"/>
            </p:cNvSpPr>
            <p:nvPr/>
          </p:nvSpPr>
          <p:spPr bwMode="gray">
            <a:xfrm>
              <a:off x="2102402" y="3592287"/>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8"/>
            <p:cNvSpPr txBox="1">
              <a:spLocks noChangeArrowheads="1"/>
            </p:cNvSpPr>
            <p:nvPr/>
          </p:nvSpPr>
          <p:spPr bwMode="gray">
            <a:xfrm>
              <a:off x="4945409" y="3574356"/>
              <a:ext cx="11464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49.0002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连接符 67"/>
            <p:cNvCxnSpPr/>
            <p:nvPr/>
          </p:nvCxnSpPr>
          <p:spPr bwMode="gray">
            <a:xfrm flipH="1">
              <a:off x="1377790" y="2562268"/>
              <a:ext cx="888575" cy="822405"/>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69" name="直接连接符 68"/>
            <p:cNvCxnSpPr/>
            <p:nvPr/>
          </p:nvCxnSpPr>
          <p:spPr bwMode="gray">
            <a:xfrm flipH="1">
              <a:off x="3007155" y="2515092"/>
              <a:ext cx="918949" cy="9036"/>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70" name="直接连接符 69"/>
            <p:cNvCxnSpPr/>
            <p:nvPr/>
          </p:nvCxnSpPr>
          <p:spPr bwMode="gray">
            <a:xfrm flipH="1">
              <a:off x="4592196" y="4628307"/>
              <a:ext cx="489403" cy="6569"/>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bwMode="gray">
            <a:xfrm flipH="1">
              <a:off x="4592196" y="2506503"/>
              <a:ext cx="489403" cy="6569"/>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75" name="直接连接符 74"/>
            <p:cNvCxnSpPr/>
            <p:nvPr/>
          </p:nvCxnSpPr>
          <p:spPr bwMode="gray">
            <a:xfrm flipH="1">
              <a:off x="3007155" y="4628307"/>
              <a:ext cx="918949" cy="9036"/>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76" name="直接连接符 75"/>
            <p:cNvCxnSpPr/>
            <p:nvPr/>
          </p:nvCxnSpPr>
          <p:spPr bwMode="gray">
            <a:xfrm flipH="1" flipV="1">
              <a:off x="1401177" y="4056185"/>
              <a:ext cx="944612" cy="843119"/>
            </a:xfrm>
            <a:prstGeom prst="line">
              <a:avLst/>
            </a:prstGeom>
            <a:ln w="38100">
              <a:solidFill>
                <a:srgbClr val="00B0F0"/>
              </a:solidFill>
              <a:prstDash val="solid"/>
              <a:headEnd type="triangle" w="med" len="med"/>
              <a:tailEnd type="none" w="med" len="med"/>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71658333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400" dirty="0" smtClean="0">
                <a:sym typeface="Huawei Sans" panose="020C0503030203020204" pitchFamily="34" charset="0"/>
              </a:rPr>
              <a:t>To ensure network security, IS-IS authentication encrypts IS-IS packets by adding an authentication field to packets. When a local router receives IS-IS packets from a remote router, the local router discards the packets if the authentication passwords do not match. This protects the local router. </a:t>
            </a:r>
            <a:endParaRPr lang="en-US" altLang="zh-CN" sz="1400" dirty="0" smtClean="0">
              <a:sym typeface="Huawei Sans" panose="020C0503030203020204" pitchFamily="34" charset="0"/>
            </a:endParaRPr>
          </a:p>
          <a:p>
            <a:r>
              <a:rPr lang="en-US" sz="1400" dirty="0" smtClean="0">
                <a:sym typeface="Huawei Sans" panose="020C0503030203020204" pitchFamily="34" charset="0"/>
              </a:rPr>
              <a:t>Based on the types of packets, authentication is classified as follows: </a:t>
            </a:r>
            <a:endParaRPr lang="en-US" altLang="zh-CN" sz="1400" dirty="0" smtClean="0">
              <a:sym typeface="Huawei Sans" panose="020C0503030203020204" pitchFamily="34" charset="0"/>
            </a:endParaRPr>
          </a:p>
          <a:p>
            <a:pPr lvl="1"/>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Interface authentication: is configured in the interface view to authenticate Level-1 and Level-2 IS-to-IS Hello PDUs (IIHs).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authentication: is configured in the IS-IS process view to authenticate Level-1 CSNPs, PSNPs, and LSPs.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Routing domain authentication: is configured in the IS-IS process view to authenticate Level-2 CSNPS, PSNPs, and LSPs.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400" dirty="0" smtClean="0">
                <a:sym typeface="Huawei Sans" panose="020C0503030203020204" pitchFamily="34" charset="0"/>
              </a:rPr>
              <a:t>Based on the authentication modes of packets, authentication is classified into the following types:</a:t>
            </a:r>
            <a:endParaRPr lang="en-US" altLang="zh-CN" sz="1400" dirty="0" smtClean="0">
              <a:sym typeface="Huawei Sans" panose="020C0503030203020204" pitchFamily="34" charset="0"/>
            </a:endParaRPr>
          </a:p>
          <a:p>
            <a:pPr lvl="1"/>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Cleartext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authentication: is a simple authentication mode in which passwords are directly added to packets. This mode provides the lowest password security among all the authentication modes listed here.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MD5 authentication: uses the MD5 algorithm to encrypt a password before adding the password to the packet, which improves password security.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Keychain authentication: further improves network security with configurable key chain that changes with time.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HMAC-SHA256 authentication: uses the HMAC-SHA256 algorithm to encrypt a password before adding the password to the packet, which improves password security.</a:t>
            </a:r>
          </a:p>
          <a:p>
            <a:endParaRPr lang="en-US" altLang="zh-CN" sz="14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IS-IS Authentication Types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9775847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400" smtClean="0">
                <a:sym typeface="Huawei Sans" panose="020C0503030203020204" pitchFamily="34" charset="0"/>
              </a:rPr>
              <a:t>Interface authentication</a:t>
            </a:r>
          </a:p>
          <a:p>
            <a:pPr lvl="1"/>
            <a:r>
              <a:rPr lang="en-US" sz="1200" smtClean="0">
                <a:latin typeface="Huawei Sans" panose="020C0503030203020204" pitchFamily="34" charset="0"/>
                <a:ea typeface="方正兰亭黑简体" panose="02000000000000000000" pitchFamily="2" charset="-122"/>
                <a:sym typeface="Huawei Sans" panose="020C0503030203020204" pitchFamily="34" charset="0"/>
              </a:rPr>
              <a:t>Authentication passwords for IIHs are saved on interfaces. The interfaces send authentication packets with the authentication TLV. Interconnected router interfaces must be configured with the same password.</a:t>
            </a:r>
          </a:p>
          <a:p>
            <a:r>
              <a:rPr lang="en-US" sz="1400" smtClean="0">
                <a:sym typeface="Huawei Sans" panose="020C0503030203020204" pitchFamily="34" charset="0"/>
              </a:rPr>
              <a:t>Area authentication</a:t>
            </a:r>
          </a:p>
          <a:p>
            <a:pPr lvl="1"/>
            <a:r>
              <a:rPr lang="en-US" sz="1200" smtClean="0">
                <a:latin typeface="Huawei Sans" panose="020C0503030203020204" pitchFamily="34" charset="0"/>
                <a:ea typeface="方正兰亭黑简体" panose="02000000000000000000" pitchFamily="2" charset="-122"/>
                <a:sym typeface="Huawei Sans" panose="020C0503030203020204" pitchFamily="34" charset="0"/>
              </a:rPr>
              <a:t>Every router in an IS-IS area must use the same authentication mode and have the same key chain.</a:t>
            </a:r>
          </a:p>
          <a:p>
            <a:r>
              <a:rPr lang="en-US" sz="1400" smtClean="0">
                <a:sym typeface="Huawei Sans" panose="020C0503030203020204" pitchFamily="34" charset="0"/>
              </a:rPr>
              <a:t>Routing domain authentication</a:t>
            </a:r>
          </a:p>
          <a:p>
            <a:pPr lvl="1"/>
            <a:r>
              <a:rPr lang="en-US" sz="1200" smtClean="0">
                <a:latin typeface="Huawei Sans" panose="020C0503030203020204" pitchFamily="34" charset="0"/>
                <a:ea typeface="方正兰亭黑简体" panose="02000000000000000000" pitchFamily="2" charset="-122"/>
                <a:sym typeface="Huawei Sans" panose="020C0503030203020204" pitchFamily="34" charset="0"/>
              </a:rPr>
              <a:t>Every Level-2 or Level-1-2 router in an IS-IS area must use the same authentication mode and have the same key chain.</a:t>
            </a:r>
          </a:p>
          <a:p>
            <a:pPr lvl="1"/>
            <a:r>
              <a:rPr lang="en-US" sz="1200" smtClean="0">
                <a:latin typeface="Huawei Sans" panose="020C0503030203020204" pitchFamily="34" charset="0"/>
                <a:ea typeface="方正兰亭黑简体" panose="02000000000000000000" pitchFamily="2" charset="-122"/>
                <a:sym typeface="Huawei Sans" panose="020C0503030203020204" pitchFamily="34" charset="0"/>
              </a:rPr>
              <a:t>In area authentication and routing domain authentication, you can configure a router to authenticate LSPs and SNPs separately in the following ways:</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lvl="2"/>
            <a:r>
              <a:rPr lang="en-US" sz="1100" smtClean="0">
                <a:latin typeface="Huawei Sans" panose="020C0503030203020204" pitchFamily="34" charset="0"/>
                <a:ea typeface="方正兰亭黑简体" panose="02000000000000000000" pitchFamily="2" charset="-122"/>
                <a:sym typeface="Huawei Sans" panose="020C0503030203020204" pitchFamily="34" charset="0"/>
              </a:rPr>
              <a:t>A router sends LSPs and SNPs carrying the authentication TLV and verifies the authentication information about the received LSPs and SNPs.</a:t>
            </a:r>
            <a:endParaRPr lang="en-US" altLang="zh-CN" sz="1100" smtClean="0">
              <a:latin typeface="Huawei Sans" panose="020C0503030203020204" pitchFamily="34" charset="0"/>
              <a:ea typeface="方正兰亭黑简体" panose="02000000000000000000" pitchFamily="2" charset="-122"/>
              <a:sym typeface="Huawei Sans" panose="020C0503030203020204" pitchFamily="34" charset="0"/>
            </a:endParaRPr>
          </a:p>
          <a:p>
            <a:pPr lvl="2"/>
            <a:r>
              <a:rPr lang="en-US" sz="1100" smtClean="0">
                <a:latin typeface="Huawei Sans" panose="020C0503030203020204" pitchFamily="34" charset="0"/>
                <a:ea typeface="方正兰亭黑简体" panose="02000000000000000000" pitchFamily="2" charset="-122"/>
                <a:sym typeface="Huawei Sans" panose="020C0503030203020204" pitchFamily="34" charset="0"/>
              </a:rPr>
              <a:t>A router sends LSPs that carry the authentication TLV and verifies the authentication information of the LSPs it receives. The router sends SNPs that carry the authentication TLV and does not verify the authentication information of the SNPs it receives.</a:t>
            </a:r>
            <a:endParaRPr lang="en-US" altLang="zh-CN" sz="1100" smtClean="0">
              <a:latin typeface="Huawei Sans" panose="020C0503030203020204" pitchFamily="34" charset="0"/>
              <a:ea typeface="方正兰亭黑简体" panose="02000000000000000000" pitchFamily="2" charset="-122"/>
              <a:sym typeface="Huawei Sans" panose="020C0503030203020204" pitchFamily="34" charset="0"/>
            </a:endParaRPr>
          </a:p>
          <a:p>
            <a:pPr lvl="2"/>
            <a:r>
              <a:rPr lang="en-US" sz="1100" smtClean="0">
                <a:latin typeface="Huawei Sans" panose="020C0503030203020204" pitchFamily="34" charset="0"/>
                <a:ea typeface="方正兰亭黑简体" panose="02000000000000000000" pitchFamily="2" charset="-122"/>
                <a:sym typeface="Huawei Sans" panose="020C0503030203020204" pitchFamily="34" charset="0"/>
              </a:rPr>
              <a:t>A router sends LSPs that carry the authentication TLV and verifies the authentication information of the LSPs it receives. The router sends SNPs without the authentication TLV and does not verify the authentication information of the SNPs it receives.</a:t>
            </a:r>
            <a:endParaRPr lang="en-US" altLang="zh-CN" sz="1100" smtClean="0">
              <a:latin typeface="Huawei Sans" panose="020C0503030203020204" pitchFamily="34" charset="0"/>
              <a:ea typeface="方正兰亭黑简体" panose="02000000000000000000" pitchFamily="2" charset="-122"/>
              <a:sym typeface="Huawei Sans" panose="020C0503030203020204" pitchFamily="34" charset="0"/>
            </a:endParaRPr>
          </a:p>
          <a:p>
            <a:pPr lvl="2"/>
            <a:r>
              <a:rPr lang="en-US" sz="1100" smtClean="0">
                <a:latin typeface="Huawei Sans" panose="020C0503030203020204" pitchFamily="34" charset="0"/>
                <a:ea typeface="方正兰亭黑简体" panose="02000000000000000000" pitchFamily="2" charset="-122"/>
                <a:sym typeface="Huawei Sans" panose="020C0503030203020204" pitchFamily="34" charset="0"/>
              </a:rPr>
              <a:t>A router sends LSPs and SNPs that carry the authentication TLV but does not verify the authentication information of the LSPs and SNPs it receives.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IS-IS Authentication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9901611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IS-IS Authentication Configuration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a:xfrm>
            <a:off x="440195" y="1447313"/>
            <a:ext cx="11259700" cy="3201906"/>
            <a:chOff x="443372" y="1365312"/>
            <a:chExt cx="11259700" cy="3201906"/>
          </a:xfrm>
        </p:grpSpPr>
        <p:sp>
          <p:nvSpPr>
            <p:cNvPr id="6" name="矩形 5"/>
            <p:cNvSpPr/>
            <p:nvPr/>
          </p:nvSpPr>
          <p:spPr>
            <a:xfrm>
              <a:off x="877889" y="1749334"/>
              <a:ext cx="10825183" cy="523220"/>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[Huawei-isis-1]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area-authentication-mode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simple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md5</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plain</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plain-text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cipher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plain-cipher-text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keychain</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keychain-name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hmac-sha256</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key-id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i="1" dirty="0" err="1" smtClean="0">
                  <a:latin typeface="Huawei Sans" panose="020C0503030203020204" pitchFamily="34" charset="0"/>
                  <a:ea typeface="方正兰亭黑简体" panose="02000000000000000000" pitchFamily="2" charset="-122"/>
                  <a:sym typeface="Huawei Sans" panose="020C0503030203020204" pitchFamily="34" charset="0"/>
                </a:rPr>
                <a:t>key-id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snp</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-packet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authentication-avoid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send-only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all-send-only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443372" y="1365312"/>
              <a:ext cx="11089232" cy="307777"/>
            </a:xfrm>
            <a:prstGeom prst="rect">
              <a:avLst/>
            </a:prstGeom>
          </p:spPr>
          <p:txBody>
            <a:bodyPr wrap="square">
              <a:spAutoFit/>
            </a:bodyPr>
            <a:lstStyle/>
            <a:p>
              <a:pPr marL="342900" indent="-342900" fontAlgn="ctr">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Configure IS-IS area authentication.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a:xfrm>
              <a:off x="877889" y="2320449"/>
              <a:ext cx="10825183" cy="2246769"/>
            </a:xfrm>
            <a:prstGeom prst="rect">
              <a:avLst/>
            </a:prstGeom>
          </p:spPr>
          <p:txBody>
            <a:bodyPr wrap="square">
              <a:spAutoFit/>
            </a:bodyPr>
            <a:lstStyle/>
            <a:p>
              <a:pPr fontAlgn="ctr">
                <a:lnSpc>
                  <a:spcPts val="24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simple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indicates that the password is authenticated in plain-text mode.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keychain</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specifies the key chain that changes with time.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md5</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indicates that the password is encrypted using the HMAC-MD5 algorithm and then used for authentication.</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snp</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-packet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indicates SNP authentication.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authentication-avoid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indicates that the router encapsulates generated LSPs but not SNPs with authentication information and authenticates received LSPs but not SNPs.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send-only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indicates that the router encapsulates generated LSPs and SNPs with authentication information, and authenticates received LSPs but not SNPs.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all-send-only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indicates that the router encapsulates generated LSPs and SNPs with authentication information, but does not authenticate received LSPs and SNPs.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a:xfrm>
            <a:off x="446088" y="4792051"/>
            <a:ext cx="11253808" cy="1352487"/>
            <a:chOff x="443372" y="2899554"/>
            <a:chExt cx="11253808" cy="1352487"/>
          </a:xfrm>
        </p:grpSpPr>
        <p:sp>
          <p:nvSpPr>
            <p:cNvPr id="10" name="矩形 9"/>
            <p:cNvSpPr/>
            <p:nvPr/>
          </p:nvSpPr>
          <p:spPr>
            <a:xfrm>
              <a:off x="871997" y="3331701"/>
              <a:ext cx="10825183" cy="523220"/>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[Huawei-isis-1]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domain-authentication-mode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simple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md5</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plain</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plain-text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cipher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plain-cipher-text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keychain</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keychain-name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hmac-sha256</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key-id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i="1" dirty="0" err="1" smtClean="0">
                  <a:latin typeface="Huawei Sans" panose="020C0503030203020204" pitchFamily="34" charset="0"/>
                  <a:ea typeface="方正兰亭黑简体" panose="02000000000000000000" pitchFamily="2" charset="-122"/>
                  <a:sym typeface="Huawei Sans" panose="020C0503030203020204" pitchFamily="34" charset="0"/>
                </a:rPr>
                <a:t>key-id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snp</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-packet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authentication-avoid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send-only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all-send-only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443372" y="2899554"/>
              <a:ext cx="11089232" cy="307777"/>
            </a:xfrm>
            <a:prstGeom prst="rect">
              <a:avLst/>
            </a:prstGeom>
          </p:spPr>
          <p:txBody>
            <a:bodyPr wrap="square">
              <a:spAutoFit/>
            </a:bodyPr>
            <a:lstStyle/>
            <a:p>
              <a:pPr marL="342900" indent="-342900" fontAlgn="ctr">
                <a:buFont typeface="+mj-lt"/>
                <a:buAutoNum type="arabicPeriod" startAt="2"/>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Configure IS-IS routing domain authentication.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871997" y="3851931"/>
              <a:ext cx="10825183"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parameter description is the same as that of area authentication.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spTree>
    <p:extLst>
      <p:ext uri="{BB962C8B-B14F-4D97-AF65-F5344CB8AC3E}">
        <p14:creationId xmlns:p14="http://schemas.microsoft.com/office/powerpoint/2010/main" val="10569389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IS-IS Authentication Configuration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组合 12"/>
          <p:cNvGrpSpPr/>
          <p:nvPr/>
        </p:nvGrpSpPr>
        <p:grpSpPr>
          <a:xfrm>
            <a:off x="440197" y="1304792"/>
            <a:ext cx="11267216" cy="1519853"/>
            <a:chOff x="443372" y="4545124"/>
            <a:chExt cx="11267216" cy="1519853"/>
          </a:xfrm>
        </p:grpSpPr>
        <p:sp>
          <p:nvSpPr>
            <p:cNvPr id="14" name="矩形 13"/>
            <p:cNvSpPr/>
            <p:nvPr/>
          </p:nvSpPr>
          <p:spPr>
            <a:xfrm>
              <a:off x="885405" y="4977271"/>
              <a:ext cx="10825183"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[Huawei-GigabitEthernet0/0/0]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isis</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authentication-mode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keychain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md5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simple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level-1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level-2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ip</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osi</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send-only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a:xfrm>
              <a:off x="443372" y="4545124"/>
              <a:ext cx="11089232" cy="307777"/>
            </a:xfrm>
            <a:prstGeom prst="rect">
              <a:avLst/>
            </a:prstGeom>
          </p:spPr>
          <p:txBody>
            <a:bodyPr wrap="square">
              <a:spAutoFit/>
            </a:bodyPr>
            <a:lstStyle/>
            <a:p>
              <a:pPr marL="342900" indent="-342900" fontAlgn="ctr">
                <a:buFont typeface="+mj-lt"/>
                <a:buAutoNum type="arabicPeriod" startAt="3"/>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Configure IS-IS interface authentication.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a:xfrm>
              <a:off x="885405" y="5357091"/>
              <a:ext cx="10825183" cy="707886"/>
            </a:xfrm>
            <a:prstGeom prst="rect">
              <a:avLst/>
            </a:prstGeom>
          </p:spPr>
          <p:txBody>
            <a:bodyPr wrap="square">
              <a:spAutoFit/>
            </a:bodyPr>
            <a:lstStyle/>
            <a:p>
              <a:pPr fontAlgn="ctr">
                <a:lnSpc>
                  <a:spcPts val="24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level-1</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indicates level-1 authentication.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level-2</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indicates level-2 authentication.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send-only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indicates that the router only encapsulates authentication information to the sent IIHs, but does not authenticate the received IIHs.</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07299" y="4904237"/>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32891" y="4904237"/>
            <a:ext cx="540000" cy="442800"/>
          </a:xfrm>
          <a:prstGeom prst="rect">
            <a:avLst/>
          </a:prstGeom>
        </p:spPr>
      </p:pic>
      <p:cxnSp>
        <p:nvCxnSpPr>
          <p:cNvPr id="4" name="直接连接符 3"/>
          <p:cNvCxnSpPr>
            <a:stCxn id="11" idx="3"/>
            <a:endCxn id="12" idx="1"/>
          </p:cNvCxnSpPr>
          <p:nvPr/>
        </p:nvCxnSpPr>
        <p:spPr>
          <a:xfrm>
            <a:off x="1447299" y="5125637"/>
            <a:ext cx="23855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803487" y="4024179"/>
            <a:ext cx="2957804"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Interface authentication is used as an example.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8"/>
          <p:cNvSpPr txBox="1">
            <a:spLocks noChangeArrowheads="1"/>
          </p:cNvSpPr>
          <p:nvPr/>
        </p:nvSpPr>
        <p:spPr bwMode="auto">
          <a:xfrm>
            <a:off x="835699" y="4599439"/>
            <a:ext cx="6431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R1(L1)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8"/>
          <p:cNvSpPr txBox="1">
            <a:spLocks noChangeArrowheads="1"/>
          </p:cNvSpPr>
          <p:nvPr/>
        </p:nvSpPr>
        <p:spPr bwMode="auto">
          <a:xfrm>
            <a:off x="3761291" y="4599439"/>
            <a:ext cx="6431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R2(L1)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8"/>
          <p:cNvSpPr txBox="1">
            <a:spLocks noChangeArrowheads="1"/>
          </p:cNvSpPr>
          <p:nvPr/>
        </p:nvSpPr>
        <p:spPr bwMode="auto">
          <a:xfrm>
            <a:off x="2869166" y="4673404"/>
            <a:ext cx="9637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10.1.12.2/24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8"/>
          <p:cNvSpPr txBox="1">
            <a:spLocks noChangeArrowheads="1"/>
          </p:cNvSpPr>
          <p:nvPr/>
        </p:nvSpPr>
        <p:spPr bwMode="auto">
          <a:xfrm>
            <a:off x="1447299" y="4659505"/>
            <a:ext cx="108395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1200"/>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10.1.12.1/24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a:xfrm>
            <a:off x="4839566" y="3592415"/>
            <a:ext cx="6480730" cy="461665"/>
          </a:xfrm>
          <a:prstGeom prst="rect">
            <a:avLst/>
          </a:prstGeom>
          <a:solidFill>
            <a:srgbClr val="F4FBFE"/>
          </a:solidFill>
          <a:ln>
            <a:solidFill>
              <a:srgbClr val="99DFF9"/>
            </a:solidFill>
          </a:ln>
        </p:spPr>
        <p:txBody>
          <a:bodyPr wrap="squar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GigabitEthernet0/0/0</a:t>
            </a:r>
            <a:endParaRPr lang="en-US" altLang="zh-CN" sz="12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[R1-GigabitEthernet0/0/0]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authentication-mode simple cipher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huawei</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7" name="文本框 26"/>
          <p:cNvSpPr txBox="1"/>
          <p:nvPr/>
        </p:nvSpPr>
        <p:spPr>
          <a:xfrm>
            <a:off x="4731964" y="3285474"/>
            <a:ext cx="4786888" cy="307777"/>
          </a:xfrm>
          <a:prstGeom prst="rect">
            <a:avLst/>
          </a:prstGeom>
          <a:noFill/>
        </p:spPr>
        <p:txBody>
          <a:bodyPr wrap="none" rtlCol="0">
            <a:spAutoFit/>
          </a:bodyPr>
          <a:lstStyle/>
          <a:p>
            <a:pPr fontAlgn="ctr">
              <a:spcBef>
                <a:spcPts val="0"/>
              </a:spcBef>
              <a:spcAft>
                <a:spcPts val="0"/>
              </a:spcAft>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interface authentication on GE0/0/0 of R1.</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4839567" y="4748302"/>
            <a:ext cx="6480729" cy="1197470"/>
          </a:xfrm>
          <a:prstGeom prst="rect">
            <a:avLst/>
          </a:prstGeom>
          <a:solidFill>
            <a:srgbClr val="F4FBFE"/>
          </a:solidFill>
          <a:ln w="12700" cap="flat" cmpd="sng" algn="ctr">
            <a:solidFill>
              <a:srgbClr val="99DFF9"/>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ctr" anchorCtr="0" compatLnSpc="1">
            <a:prstTxWarp prst="textNoShape">
              <a:avLst/>
            </a:prstTxWarp>
          </a:bodyPr>
          <a:lstStyle>
            <a:defPPr>
              <a:defRPr lang="en-US"/>
            </a:defPPr>
            <a:lvl1pPr indent="0" fontAlgn="auto">
              <a:lnSpc>
                <a:spcPct val="150000"/>
              </a:lnSpc>
              <a:spcBef>
                <a:spcPts val="792"/>
              </a:spcBef>
              <a:buClrTx/>
              <a:buFont typeface="Arial" panose="020B0604020202020204" pitchFamily="34" charset="0"/>
              <a:buNone/>
            </a:lvl1pPr>
            <a:lvl2pPr marL="654938" indent="-251899" defTabSz="914034">
              <a:lnSpc>
                <a:spcPct val="140000"/>
              </a:lnSpc>
              <a:spcBef>
                <a:spcPts val="720"/>
              </a:spcBef>
              <a:buClrTx/>
              <a:buFont typeface="Huawei Sans" panose="020C0503030203020204" pitchFamily="34" charset="0"/>
              <a:buChar char="▫"/>
              <a:defRPr sz="1999">
                <a:solidFill>
                  <a:schemeClr val="lt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lt1"/>
                </a:solidFill>
              </a:defRPr>
            </a:lvl3pPr>
            <a:lvl4pPr marL="1399840" indent="-197921" defTabSz="914034">
              <a:lnSpc>
                <a:spcPct val="140000"/>
              </a:lnSpc>
              <a:spcBef>
                <a:spcPts val="576"/>
              </a:spcBef>
              <a:buFont typeface="Huawei Sans" panose="020C0503030203020204" pitchFamily="34" charset="0"/>
              <a:buChar char="−"/>
              <a:defRPr sz="1599">
                <a:solidFill>
                  <a:schemeClr val="lt1"/>
                </a:solidFill>
              </a:defRPr>
            </a:lvl4pPr>
            <a:lvl5pPr marL="1802879" indent="-201519" defTabSz="914034">
              <a:lnSpc>
                <a:spcPct val="140000"/>
              </a:lnSpc>
              <a:spcBef>
                <a:spcPts val="576"/>
              </a:spcBef>
              <a:buFont typeface="Huawei Sans" panose="020C0503030203020204" pitchFamily="34" charset="0"/>
              <a:buChar char="~"/>
              <a:defRPr sz="1399">
                <a:solidFill>
                  <a:schemeClr val="lt1"/>
                </a:solidFill>
              </a:defRPr>
            </a:lvl5pPr>
            <a:lvl6pPr marL="2513594" indent="-228509" defTabSz="914034">
              <a:lnSpc>
                <a:spcPct val="90000"/>
              </a:lnSpc>
              <a:spcBef>
                <a:spcPts val="500"/>
              </a:spcBef>
              <a:buFont typeface="Arial" panose="020B0604020202020204" pitchFamily="34" charset="0"/>
              <a:buChar char="•"/>
              <a:defRPr sz="1799">
                <a:solidFill>
                  <a:schemeClr val="lt1"/>
                </a:solidFill>
              </a:defRPr>
            </a:lvl6pPr>
            <a:lvl7pPr marL="2970611" indent="-228509" defTabSz="914034">
              <a:lnSpc>
                <a:spcPct val="90000"/>
              </a:lnSpc>
              <a:spcBef>
                <a:spcPts val="500"/>
              </a:spcBef>
              <a:buFont typeface="Arial" panose="020B0604020202020204" pitchFamily="34" charset="0"/>
              <a:buChar char="•"/>
              <a:defRPr sz="1799">
                <a:solidFill>
                  <a:schemeClr val="lt1"/>
                </a:solidFill>
              </a:defRPr>
            </a:lvl7pPr>
            <a:lvl8pPr marL="3427628" indent="-228509" defTabSz="914034">
              <a:lnSpc>
                <a:spcPct val="90000"/>
              </a:lnSpc>
              <a:spcBef>
                <a:spcPts val="500"/>
              </a:spcBef>
              <a:buFont typeface="Arial" panose="020B0604020202020204" pitchFamily="34" charset="0"/>
              <a:buChar char="•"/>
              <a:defRPr sz="1799">
                <a:solidFill>
                  <a:schemeClr val="lt1"/>
                </a:solidFill>
              </a:defRPr>
            </a:lvl8pPr>
            <a:lvl9pPr marL="3884646" indent="-228509" defTabSz="914034">
              <a:lnSpc>
                <a:spcPct val="90000"/>
              </a:lnSpc>
              <a:spcBef>
                <a:spcPts val="500"/>
              </a:spcBef>
              <a:buFont typeface="Arial" panose="020B0604020202020204" pitchFamily="34" charset="0"/>
              <a:buChar char="•"/>
              <a:defRPr sz="1799">
                <a:solidFill>
                  <a:schemeClr val="lt1"/>
                </a:solidFill>
              </a:defRPr>
            </a:lvl9pPr>
          </a:lstStyle>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[R1] display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error</a:t>
            </a:r>
          </a:p>
          <a:p>
            <a:pPr fontAlgn="ctr">
              <a:lnSpc>
                <a:spcPct val="100000"/>
              </a:lnSpc>
            </a:pP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Hello packet errors:</a:t>
            </a:r>
          </a:p>
          <a:p>
            <a:pPr fontAlgn="ctr">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Mismatched Max Area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Addr</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 0           Bad Authentication : 6 </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4731964" y="4208366"/>
            <a:ext cx="7111694" cy="523220"/>
          </a:xfrm>
          <a:prstGeom prst="rect">
            <a:avLst/>
          </a:prstGeom>
          <a:noFill/>
        </p:spPr>
        <p:txBody>
          <a:bodyPr wrap="square" rtlCol="0">
            <a:spAutoFit/>
          </a:bodyPr>
          <a:lstStyle/>
          <a:p>
            <a:pP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authentication is not configured on R2, so an authentication error is displayed when IS-IS error information is displayed.</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471557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8" y="1242452"/>
            <a:ext cx="11306175" cy="5139298"/>
          </a:xfrm>
        </p:spPr>
        <p:txBody>
          <a:bodyPr/>
          <a:lstStyle/>
          <a:p>
            <a:r>
              <a:rPr lang="en-US" dirty="0" smtClean="0">
                <a:sym typeface="Huawei Sans" panose="020C0503030203020204" pitchFamily="34" charset="0"/>
              </a:rPr>
              <a:t>(Multiple) Which of the following statements about OSPF and IS-IS are true?(     )</a:t>
            </a:r>
            <a:endParaRPr lang="en-US" altLang="zh-CN" dirty="0" smtClean="0">
              <a:sym typeface="Huawei Sans" panose="020C0503030203020204" pitchFamily="34" charset="0"/>
            </a:endParaRPr>
          </a:p>
          <a:p>
            <a:pPr lvl="1"/>
            <a:r>
              <a:rPr lang="en-US" dirty="0" smtClean="0">
                <a:sym typeface="Huawei Sans" panose="020C0503030203020204" pitchFamily="34" charset="0"/>
              </a:rPr>
              <a:t>Both OSPF and IS-IS are link-state routing protocols.</a:t>
            </a:r>
            <a:endParaRPr lang="en-US" altLang="zh-CN" dirty="0" smtClean="0">
              <a:sym typeface="Huawei Sans" panose="020C0503030203020204" pitchFamily="34" charset="0"/>
            </a:endParaRPr>
          </a:p>
          <a:p>
            <a:pPr lvl="1"/>
            <a:r>
              <a:rPr lang="en-US" dirty="0" smtClean="0">
                <a:sym typeface="Huawei Sans" panose="020C0503030203020204" pitchFamily="34" charset="0"/>
              </a:rPr>
              <a:t>OSPF supports only IP networks, whereas Integrated IS-IS supports CLNP and IP networks.</a:t>
            </a:r>
            <a:endParaRPr lang="en-US" altLang="zh-CN" dirty="0" smtClean="0">
              <a:sym typeface="Huawei Sans" panose="020C0503030203020204" pitchFamily="34" charset="0"/>
            </a:endParaRPr>
          </a:p>
          <a:p>
            <a:pPr lvl="1"/>
            <a:r>
              <a:rPr lang="en-US" dirty="0" smtClean="0">
                <a:sym typeface="Huawei Sans" panose="020C0503030203020204" pitchFamily="34" charset="0"/>
              </a:rPr>
              <a:t>OSPF uses area 0 to identify the backbone area.</a:t>
            </a:r>
            <a:endParaRPr lang="en-US" altLang="zh-CN" dirty="0" smtClean="0">
              <a:sym typeface="Huawei Sans" panose="020C0503030203020204" pitchFamily="34" charset="0"/>
            </a:endParaRPr>
          </a:p>
          <a:p>
            <a:pPr lvl="1"/>
            <a:r>
              <a:rPr lang="en-US" dirty="0" smtClean="0">
                <a:sym typeface="Huawei Sans" panose="020C0503030203020204" pitchFamily="34" charset="0"/>
              </a:rPr>
              <a:t>The IS-IS backbone area consists of Level-2 and Level-1-2 routers.</a:t>
            </a:r>
          </a:p>
          <a:p>
            <a:r>
              <a:rPr lang="en-US" dirty="0" smtClean="0">
                <a:sym typeface="Huawei Sans" panose="020C0503030203020204" pitchFamily="34" charset="0"/>
              </a:rPr>
              <a:t>(Multiple) Which of the following statements about Level-1 routers are true?(     )</a:t>
            </a:r>
            <a:endParaRPr lang="en-US" altLang="zh-CN" dirty="0" smtClean="0">
              <a:sym typeface="Huawei Sans" panose="020C0503030203020204" pitchFamily="34" charset="0"/>
            </a:endParaRPr>
          </a:p>
          <a:p>
            <a:pPr lvl="1"/>
            <a:r>
              <a:rPr lang="en-US" dirty="0" smtClean="0">
                <a:sym typeface="Huawei Sans" panose="020C0503030203020204" pitchFamily="34" charset="0"/>
              </a:rPr>
              <a:t>A Level-1 router can establish neighbor relationships only with IS-IS routers in the same area.</a:t>
            </a:r>
            <a:endParaRPr lang="en-US" altLang="zh-CN" dirty="0" smtClean="0">
              <a:sym typeface="Huawei Sans" panose="020C0503030203020204" pitchFamily="34" charset="0"/>
            </a:endParaRPr>
          </a:p>
          <a:p>
            <a:pPr lvl="1"/>
            <a:r>
              <a:rPr lang="en-US" dirty="0" smtClean="0">
                <a:sym typeface="Huawei Sans" panose="020C0503030203020204" pitchFamily="34" charset="0"/>
              </a:rPr>
              <a:t>A Level-1 router can establish a neighbor relationship with a Level-2 router in the same area.</a:t>
            </a:r>
            <a:endParaRPr lang="en-US" altLang="zh-CN" dirty="0" smtClean="0">
              <a:sym typeface="Huawei Sans" panose="020C0503030203020204" pitchFamily="34" charset="0"/>
            </a:endParaRPr>
          </a:p>
          <a:p>
            <a:pPr lvl="1"/>
            <a:r>
              <a:rPr lang="en-US" dirty="0" smtClean="0">
                <a:sym typeface="Huawei Sans" panose="020C0503030203020204" pitchFamily="34" charset="0"/>
              </a:rPr>
              <a:t>By default, a Level-1 router can reach the destination outside an area only through the default route.</a:t>
            </a:r>
            <a:endParaRPr lang="en-US" altLang="zh-CN" dirty="0" smtClean="0">
              <a:sym typeface="Huawei Sans" panose="020C0503030203020204" pitchFamily="34" charset="0"/>
            </a:endParaRPr>
          </a:p>
          <a:p>
            <a:pPr lvl="1"/>
            <a:r>
              <a:rPr lang="en-US" dirty="0" smtClean="0">
                <a:sym typeface="Huawei Sans" panose="020C0503030203020204" pitchFamily="34" charset="0"/>
              </a:rPr>
              <a:t>The LSDB of a Level-1 router contains only Level-1 LSPs.</a:t>
            </a:r>
            <a:endParaRPr lang="en-US" altLang="zh-CN" dirty="0">
              <a:sym typeface="Huawei Sans" panose="020C0503030203020204" pitchFamily="34" charset="0"/>
            </a:endParaRPr>
          </a:p>
        </p:txBody>
      </p:sp>
    </p:spTree>
    <p:extLst>
      <p:ext uri="{BB962C8B-B14F-4D97-AF65-F5344CB8AC3E}">
        <p14:creationId xmlns:p14="http://schemas.microsoft.com/office/powerpoint/2010/main" val="38284696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占位符 3"/>
          <p:cNvSpPr>
            <a:spLocks noGrp="1"/>
          </p:cNvSpPr>
          <p:nvPr>
            <p:ph type="body" sz="quarter" idx="10"/>
          </p:nvPr>
        </p:nvSpPr>
        <p:spPr>
          <a:xfrm>
            <a:off x="451877" y="1242453"/>
            <a:ext cx="11306175" cy="934207"/>
          </a:xfrm>
        </p:spPr>
        <p:txBody>
          <a:bodyPr/>
          <a:lstStyle/>
          <a:p>
            <a:pPr marL="0" indent="0">
              <a:buNone/>
            </a:pPr>
            <a:r>
              <a:rPr lang="en-US" sz="2000" dirty="0">
                <a:sym typeface="Huawei Sans" panose="020C0503030203020204" pitchFamily="34" charset="0"/>
              </a:rPr>
              <a:t>IS-IS is a part of the connectionless network service (CLNS) in the OSI protocol stack defined by the ISO.</a:t>
            </a:r>
          </a:p>
          <a:p>
            <a:endParaRPr lang="en-US" sz="20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Overview of IS-IS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占位符 3"/>
          <p:cNvSpPr txBox="1">
            <a:spLocks/>
          </p:cNvSpPr>
          <p:nvPr/>
        </p:nvSpPr>
        <p:spPr bwMode="gray">
          <a:xfrm>
            <a:off x="6712653" y="4217831"/>
            <a:ext cx="2639939" cy="18894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OSPF has the following characteristics:</a:t>
            </a:r>
          </a:p>
          <a:p>
            <a:pPr marL="250825" lvl="1" indent="-250825"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applies to only the IP network.</a:t>
            </a:r>
          </a:p>
          <a:p>
            <a:pPr marL="250825" lvl="1" indent="-250825"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packets are encapsulated in IP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Group 30"/>
          <p:cNvGrpSpPr>
            <a:grpSpLocks/>
          </p:cNvGrpSpPr>
          <p:nvPr/>
        </p:nvGrpSpPr>
        <p:grpSpPr bwMode="gray">
          <a:xfrm>
            <a:off x="1779996" y="2258294"/>
            <a:ext cx="1518038" cy="2879725"/>
            <a:chOff x="597" y="892"/>
            <a:chExt cx="1688" cy="2496"/>
          </a:xfrm>
          <a:solidFill>
            <a:srgbClr val="99DFF9"/>
          </a:solidFill>
        </p:grpSpPr>
        <p:sp>
          <p:nvSpPr>
            <p:cNvPr id="42" name="Rectangle 23"/>
            <p:cNvSpPr>
              <a:spLocks noChangeArrowheads="1"/>
            </p:cNvSpPr>
            <p:nvPr/>
          </p:nvSpPr>
          <p:spPr bwMode="gray">
            <a:xfrm>
              <a:off x="597" y="892"/>
              <a:ext cx="1688" cy="358"/>
            </a:xfrm>
            <a:prstGeom prst="rect">
              <a:avLst/>
            </a:prstGeom>
            <a:solidFill>
              <a:srgbClr val="99DFF9"/>
            </a:solid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Application layer</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Rectangle 24"/>
            <p:cNvSpPr>
              <a:spLocks noChangeArrowheads="1"/>
            </p:cNvSpPr>
            <p:nvPr/>
          </p:nvSpPr>
          <p:spPr bwMode="gray">
            <a:xfrm>
              <a:off x="597" y="1249"/>
              <a:ext cx="1688" cy="358"/>
            </a:xfrm>
            <a:prstGeom prst="rect">
              <a:avLst/>
            </a:prstGeom>
            <a:grp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Presentation layer </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 name="Rectangle 25"/>
            <p:cNvSpPr>
              <a:spLocks noChangeArrowheads="1"/>
            </p:cNvSpPr>
            <p:nvPr/>
          </p:nvSpPr>
          <p:spPr bwMode="gray">
            <a:xfrm>
              <a:off x="597" y="1605"/>
              <a:ext cx="1688" cy="358"/>
            </a:xfrm>
            <a:prstGeom prst="rect">
              <a:avLst/>
            </a:prstGeom>
            <a:grp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Session layer </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Rectangle 26"/>
            <p:cNvSpPr>
              <a:spLocks noChangeArrowheads="1"/>
            </p:cNvSpPr>
            <p:nvPr/>
          </p:nvSpPr>
          <p:spPr bwMode="gray">
            <a:xfrm>
              <a:off x="597" y="1961"/>
              <a:ext cx="1688" cy="358"/>
            </a:xfrm>
            <a:prstGeom prst="rect">
              <a:avLst/>
            </a:prstGeom>
            <a:grp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Transport layer</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Rectangle 27"/>
            <p:cNvSpPr>
              <a:spLocks noChangeArrowheads="1"/>
            </p:cNvSpPr>
            <p:nvPr/>
          </p:nvSpPr>
          <p:spPr bwMode="gray">
            <a:xfrm>
              <a:off x="597" y="2318"/>
              <a:ext cx="1688" cy="358"/>
            </a:xfrm>
            <a:prstGeom prst="rect">
              <a:avLst/>
            </a:prstGeom>
            <a:grp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 layer</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Rectangle 28"/>
            <p:cNvSpPr>
              <a:spLocks noChangeArrowheads="1"/>
            </p:cNvSpPr>
            <p:nvPr/>
          </p:nvSpPr>
          <p:spPr bwMode="gray">
            <a:xfrm>
              <a:off x="597" y="2674"/>
              <a:ext cx="1688" cy="358"/>
            </a:xfrm>
            <a:prstGeom prst="rect">
              <a:avLst/>
            </a:prstGeom>
            <a:grp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Data link layer </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Rectangle 29"/>
            <p:cNvSpPr>
              <a:spLocks noChangeArrowheads="1"/>
            </p:cNvSpPr>
            <p:nvPr/>
          </p:nvSpPr>
          <p:spPr bwMode="gray">
            <a:xfrm>
              <a:off x="597" y="3030"/>
              <a:ext cx="1688" cy="358"/>
            </a:xfrm>
            <a:prstGeom prst="rect">
              <a:avLst/>
            </a:prstGeom>
            <a:grp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Physical layer</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TextBox 17"/>
          <p:cNvSpPr txBox="1">
            <a:spLocks noChangeArrowheads="1"/>
          </p:cNvSpPr>
          <p:nvPr/>
        </p:nvSpPr>
        <p:spPr bwMode="gray">
          <a:xfrm>
            <a:off x="2261535" y="1887597"/>
            <a:ext cx="554960" cy="369332"/>
          </a:xfrm>
          <a:prstGeom prst="rect">
            <a:avLst/>
          </a:prstGeom>
          <a:noFill/>
          <a:ln w="9525">
            <a:noFill/>
            <a:miter lim="800000"/>
            <a:headEnd/>
            <a:tailEnd/>
          </a:ln>
        </p:spPr>
        <p:txBody>
          <a:bodyPr wrap="none">
            <a:spAutoFit/>
          </a:bodyPr>
          <a:lstStyle/>
          <a:p>
            <a:pPr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OSI</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Group 30"/>
          <p:cNvGrpSpPr>
            <a:grpSpLocks/>
          </p:cNvGrpSpPr>
          <p:nvPr/>
        </p:nvGrpSpPr>
        <p:grpSpPr bwMode="gray">
          <a:xfrm>
            <a:off x="9048751" y="3048870"/>
            <a:ext cx="1518937" cy="2057400"/>
            <a:chOff x="924" y="1605"/>
            <a:chExt cx="1689" cy="1783"/>
          </a:xfrm>
        </p:grpSpPr>
        <p:sp>
          <p:nvSpPr>
            <p:cNvPr id="35" name="Rectangle 25"/>
            <p:cNvSpPr>
              <a:spLocks noChangeArrowheads="1"/>
            </p:cNvSpPr>
            <p:nvPr/>
          </p:nvSpPr>
          <p:spPr bwMode="gray">
            <a:xfrm>
              <a:off x="924" y="1605"/>
              <a:ext cx="1689" cy="358"/>
            </a:xfrm>
            <a:prstGeom prst="rect">
              <a:avLst/>
            </a:prstGeom>
            <a:solidFill>
              <a:srgbClr val="99DFF9"/>
            </a:solid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Application layer</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ectangle 26"/>
            <p:cNvSpPr>
              <a:spLocks noChangeArrowheads="1"/>
            </p:cNvSpPr>
            <p:nvPr/>
          </p:nvSpPr>
          <p:spPr bwMode="gray">
            <a:xfrm>
              <a:off x="924" y="1961"/>
              <a:ext cx="1689" cy="358"/>
            </a:xfrm>
            <a:prstGeom prst="rect">
              <a:avLst/>
            </a:prstGeom>
            <a:solidFill>
              <a:srgbClr val="99DFF9"/>
            </a:solid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Transport layer</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ectangle 27"/>
            <p:cNvSpPr>
              <a:spLocks noChangeArrowheads="1"/>
            </p:cNvSpPr>
            <p:nvPr/>
          </p:nvSpPr>
          <p:spPr bwMode="gray">
            <a:xfrm>
              <a:off x="924" y="2318"/>
              <a:ext cx="1689" cy="358"/>
            </a:xfrm>
            <a:prstGeom prst="rect">
              <a:avLst/>
            </a:prstGeom>
            <a:solidFill>
              <a:srgbClr val="99DFF9"/>
            </a:solid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 layer</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ectangle 28"/>
            <p:cNvSpPr>
              <a:spLocks noChangeArrowheads="1"/>
            </p:cNvSpPr>
            <p:nvPr/>
          </p:nvSpPr>
          <p:spPr bwMode="gray">
            <a:xfrm>
              <a:off x="924" y="2674"/>
              <a:ext cx="1689" cy="358"/>
            </a:xfrm>
            <a:prstGeom prst="rect">
              <a:avLst/>
            </a:prstGeom>
            <a:solidFill>
              <a:srgbClr val="99DFF9"/>
            </a:solid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Data link layer </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Rectangle 29"/>
            <p:cNvSpPr>
              <a:spLocks noChangeArrowheads="1"/>
            </p:cNvSpPr>
            <p:nvPr/>
          </p:nvSpPr>
          <p:spPr bwMode="gray">
            <a:xfrm>
              <a:off x="924" y="3030"/>
              <a:ext cx="1689" cy="358"/>
            </a:xfrm>
            <a:prstGeom prst="rect">
              <a:avLst/>
            </a:prstGeom>
            <a:solidFill>
              <a:srgbClr val="99DFF9"/>
            </a:solidFill>
            <a:ln w="9525" algn="ctr">
              <a:solidFill>
                <a:srgbClr val="00B0F0"/>
              </a:solidFill>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Physical layer</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TextBox 26"/>
          <p:cNvSpPr txBox="1">
            <a:spLocks noChangeArrowheads="1"/>
          </p:cNvSpPr>
          <p:nvPr/>
        </p:nvSpPr>
        <p:spPr bwMode="gray">
          <a:xfrm>
            <a:off x="9372042" y="2645615"/>
            <a:ext cx="872355" cy="369332"/>
          </a:xfrm>
          <a:prstGeom prst="rect">
            <a:avLst/>
          </a:prstGeom>
          <a:noFill/>
          <a:ln w="9525">
            <a:noFill/>
            <a:miter lim="800000"/>
            <a:headEnd/>
            <a:tailEnd/>
          </a:ln>
        </p:spPr>
        <p:txBody>
          <a:bodyPr wrap="none">
            <a:spAutoFit/>
          </a:bodyPr>
          <a:lstStyle>
            <a:defPPr>
              <a:defRPr lang="en-US"/>
            </a:def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TCP/IP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箭头连接符 30"/>
          <p:cNvCxnSpPr/>
          <p:nvPr/>
        </p:nvCxnSpPr>
        <p:spPr bwMode="gray">
          <a:xfrm>
            <a:off x="8788401" y="4074456"/>
            <a:ext cx="260350" cy="0"/>
          </a:xfrm>
          <a:prstGeom prst="straightConnector1">
            <a:avLst/>
          </a:prstGeom>
          <a:solidFill>
            <a:srgbClr val="F4FBFE"/>
          </a:solidFill>
          <a:ln>
            <a:solidFill>
              <a:srgbClr val="00B0F0"/>
            </a:solidFill>
            <a:prstDash val="dash"/>
            <a:tailEnd type="none"/>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3" name="直接箭头连接符 22"/>
          <p:cNvCxnSpPr/>
          <p:nvPr/>
        </p:nvCxnSpPr>
        <p:spPr bwMode="gray">
          <a:xfrm flipV="1">
            <a:off x="2398520" y="4113396"/>
            <a:ext cx="280991" cy="3518"/>
          </a:xfrm>
          <a:prstGeom prst="straightConnector1">
            <a:avLst/>
          </a:prstGeom>
          <a:solidFill>
            <a:srgbClr val="F4FBFE"/>
          </a:solidFill>
          <a:ln>
            <a:solidFill>
              <a:srgbClr val="00B0F0"/>
            </a:solidFill>
            <a:prstDash val="dash"/>
            <a:tailEnd type="none"/>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25" name="Rectangle 26"/>
          <p:cNvSpPr>
            <a:spLocks noChangeArrowheads="1"/>
          </p:cNvSpPr>
          <p:nvPr/>
        </p:nvSpPr>
        <p:spPr bwMode="gray">
          <a:xfrm>
            <a:off x="3467105" y="3978396"/>
            <a:ext cx="815371" cy="270000"/>
          </a:xfrm>
          <a:prstGeom prst="rect">
            <a:avLst/>
          </a:prstGeom>
          <a:solidFill>
            <a:srgbClr val="F4FBFE"/>
          </a:solidFill>
          <a:ln w="9525" algn="ctr">
            <a:solidFill>
              <a:srgbClr val="99DFF9"/>
            </a:solidFill>
            <a:prstDash val="dash"/>
            <a:miter lim="800000"/>
            <a:headEnd/>
            <a:tailEnd/>
          </a:ln>
        </p:spPr>
        <p:txBody>
          <a:bodyPr wrap="none" anchor="ctr"/>
          <a:lstStyle/>
          <a:p>
            <a:pPr algn="ctr" defTabSz="784225" fontAlgn="ctr">
              <a:defRP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CLNP</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Rectangle 26"/>
          <p:cNvSpPr>
            <a:spLocks noChangeArrowheads="1"/>
          </p:cNvSpPr>
          <p:nvPr/>
        </p:nvSpPr>
        <p:spPr bwMode="gray">
          <a:xfrm>
            <a:off x="8104251" y="3939456"/>
            <a:ext cx="684150" cy="270000"/>
          </a:xfrm>
          <a:prstGeom prst="rect">
            <a:avLst/>
          </a:prstGeom>
          <a:solidFill>
            <a:srgbClr val="F4FBFE"/>
          </a:solidFill>
          <a:ln w="9525" algn="ctr">
            <a:solidFill>
              <a:srgbClr val="99DFF9"/>
            </a:solidFill>
            <a:prstDash val="dash"/>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 name="云形标注 48"/>
          <p:cNvSpPr/>
          <p:nvPr/>
        </p:nvSpPr>
        <p:spPr bwMode="gray">
          <a:xfrm>
            <a:off x="3999844" y="2666121"/>
            <a:ext cx="2117588" cy="843320"/>
          </a:xfrm>
          <a:prstGeom prst="cloudCallout">
            <a:avLst>
              <a:gd name="adj1" fmla="val -49179"/>
              <a:gd name="adj2" fmla="val 93762"/>
            </a:avLst>
          </a:prstGeom>
          <a:solidFill>
            <a:srgbClr val="FFF2CC"/>
          </a:solidFill>
          <a:ln w="12700" algn="ctr">
            <a:solidFill>
              <a:srgbClr val="FFD17D"/>
            </a:solidFill>
            <a:round/>
            <a:headEnd/>
            <a:tailEnd/>
          </a:ln>
          <a:effectLst/>
        </p:spPr>
        <p:txBody>
          <a:bodyPr wrap="square" lIns="0" tIns="0" rIns="0" bIns="0" rtlCol="0" anchor="ctr" anchorCtr="1">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Does CLNP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also use an IP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Rectangle 26"/>
          <p:cNvSpPr>
            <a:spLocks noChangeArrowheads="1"/>
          </p:cNvSpPr>
          <p:nvPr/>
        </p:nvSpPr>
        <p:spPr bwMode="gray">
          <a:xfrm>
            <a:off x="5061926" y="3978396"/>
            <a:ext cx="598566" cy="270000"/>
          </a:xfrm>
          <a:prstGeom prst="rect">
            <a:avLst/>
          </a:prstGeom>
          <a:solidFill>
            <a:srgbClr val="F4FBFE"/>
          </a:solidFill>
          <a:ln w="9525" algn="ctr">
            <a:solidFill>
              <a:srgbClr val="99DFF9"/>
            </a:solidFill>
            <a:prstDash val="dash"/>
            <a:miter lim="800000"/>
            <a:headEnd/>
            <a:tailEnd/>
          </a:ln>
        </p:spPr>
        <p:txBody>
          <a:bodyPr wrap="none" anchor="ctr"/>
          <a:lstStyle/>
          <a:p>
            <a:pPr algn="ctr" defTabSz="784225" fontAlgn="ctr">
              <a:defRP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ES-IS</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Rectangle 26"/>
          <p:cNvSpPr>
            <a:spLocks noChangeArrowheads="1"/>
          </p:cNvSpPr>
          <p:nvPr/>
        </p:nvSpPr>
        <p:spPr bwMode="gray">
          <a:xfrm>
            <a:off x="4368797" y="3978396"/>
            <a:ext cx="603716" cy="270000"/>
          </a:xfrm>
          <a:prstGeom prst="rect">
            <a:avLst/>
          </a:prstGeom>
          <a:solidFill>
            <a:srgbClr val="F4FBFE"/>
          </a:solidFill>
          <a:ln w="9525" algn="ctr">
            <a:solidFill>
              <a:srgbClr val="99DFF9"/>
            </a:solidFill>
            <a:prstDash val="dash"/>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Rectangle 26"/>
          <p:cNvSpPr>
            <a:spLocks noChangeArrowheads="1"/>
          </p:cNvSpPr>
          <p:nvPr/>
        </p:nvSpPr>
        <p:spPr bwMode="gray">
          <a:xfrm>
            <a:off x="7054063" y="3944152"/>
            <a:ext cx="978560" cy="270000"/>
          </a:xfrm>
          <a:prstGeom prst="rect">
            <a:avLst/>
          </a:prstGeom>
          <a:solidFill>
            <a:srgbClr val="F4FBFE"/>
          </a:solidFill>
          <a:ln w="9525" algn="ctr">
            <a:solidFill>
              <a:srgbClr val="99DFF9"/>
            </a:solidFill>
            <a:prstDash val="dash"/>
            <a:miter lim="800000"/>
            <a:headEnd/>
            <a:tailEnd/>
          </a:ln>
        </p:spPr>
        <p:txBody>
          <a:bodyPr wrap="none" anchor="ctr"/>
          <a:lstStyle/>
          <a:p>
            <a:pPr algn="ctr" defTabSz="784225"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 name="文本占位符 3"/>
          <p:cNvSpPr txBox="1">
            <a:spLocks/>
          </p:cNvSpPr>
          <p:nvPr/>
        </p:nvSpPr>
        <p:spPr bwMode="gray">
          <a:xfrm>
            <a:off x="3477493" y="4217831"/>
            <a:ext cx="2639939" cy="18894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has the following characteristics:</a:t>
            </a:r>
            <a:endParaRPr 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50825" lvl="1" indent="-250825"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applies to CLNP and IP networks.</a:t>
            </a:r>
          </a:p>
          <a:p>
            <a:pPr marL="250825" lvl="1" indent="-250825"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packets are encapsulated in frames at the data link layer.</a:t>
            </a:r>
          </a:p>
        </p:txBody>
      </p:sp>
    </p:spTree>
    <p:extLst>
      <p:ext uri="{BB962C8B-B14F-4D97-AF65-F5344CB8AC3E}">
        <p14:creationId xmlns:p14="http://schemas.microsoft.com/office/powerpoint/2010/main" val="257038067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z="1800" smtClean="0">
                <a:sym typeface="Huawei Sans" panose="020C0503030203020204" pitchFamily="34" charset="0"/>
              </a:rPr>
              <a:t>This course describes basic concepts of IS-IS. Each IS-IS router has at least one NET. IS-IS uses a hierarchical architecture. All Level-2 and Level-1-2 routers form a backbone area, and Level-1 routers in the same area form a common area. IS-IS packets are classified into four types: IIH, CSNP, PSNP, and LSP.</a:t>
            </a:r>
            <a:endParaRPr lang="en-US" altLang="zh-CN" sz="1800" smtClean="0">
              <a:sym typeface="Huawei Sans" panose="020C0503030203020204" pitchFamily="34" charset="0"/>
            </a:endParaRPr>
          </a:p>
          <a:p>
            <a:r>
              <a:rPr lang="en-US" sz="1800" smtClean="0">
                <a:sym typeface="Huawei Sans" panose="020C0503030203020204" pitchFamily="34" charset="0"/>
              </a:rPr>
              <a:t>A Level-1 router maintains only the LSDB of the area. A Level-1 route reaches the destination outside the area through the closest Level-1-2 router. To prevent sub-optimal paths, you can configure route leaking on the Level-1-2 router.</a:t>
            </a:r>
            <a:endParaRPr lang="en-US" altLang="zh-CN" sz="1800" smtClean="0">
              <a:sym typeface="Huawei Sans" panose="020C0503030203020204" pitchFamily="34" charset="0"/>
            </a:endParaRPr>
          </a:p>
          <a:p>
            <a:r>
              <a:rPr lang="en-US" sz="1800" smtClean="0">
                <a:sym typeface="Huawei Sans" panose="020C0503030203020204" pitchFamily="34" charset="0"/>
              </a:rPr>
              <a:t>IS-IS supports interface authentication, area authentication, and routing domain authentication.</a:t>
            </a:r>
            <a:endParaRPr lang="en-US" altLang="zh-CN" sz="1800" smtClean="0">
              <a:sym typeface="Huawei Sans" panose="020C0503030203020204" pitchFamily="34" charset="0"/>
            </a:endParaRPr>
          </a:p>
          <a:p>
            <a:r>
              <a:rPr lang="en-US" sz="1800" smtClean="0">
                <a:sym typeface="Huawei Sans" panose="020C0503030203020204" pitchFamily="34" charset="0"/>
              </a:rPr>
              <a:t>Both IS-IS and OSPF are link-state routing protocols and need to maintain LSDBs. As the network scale expands, a large LSDB degrades the overall performance of routers. Therefore, for the two routing protocols, multi-area network design is required for larger-scale networking.</a:t>
            </a:r>
            <a:endParaRPr lang="en-US" altLang="zh-CN" sz="1800" smtClean="0">
              <a:sym typeface="Huawei Sans" panose="020C0503030203020204" pitchFamily="34" charset="0"/>
            </a:endParaRPr>
          </a:p>
          <a:p>
            <a:endParaRPr lang="en-US" altLang="zh-CN" sz="1800" dirty="0" smtClean="0">
              <a:sym typeface="Huawei Sans" panose="020C0503030203020204" pitchFamily="34" charset="0"/>
            </a:endParaRPr>
          </a:p>
        </p:txBody>
      </p:sp>
    </p:spTree>
    <p:extLst>
      <p:ext uri="{BB962C8B-B14F-4D97-AF65-F5344CB8AC3E}">
        <p14:creationId xmlns:p14="http://schemas.microsoft.com/office/powerpoint/2010/main" val="127186470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698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290463"/>
          </a:xfrm>
        </p:spPr>
        <p:txBody>
          <a:bodyPr/>
          <a:lstStyle/>
          <a:p>
            <a:r>
              <a:rPr lang="en-US" sz="1800" dirty="0" smtClean="0">
                <a:sym typeface="Huawei Sans" panose="020C0503030203020204" pitchFamily="34" charset="0"/>
              </a:rPr>
              <a:t>The network service access point (NSAP) is an address defined by the OSI to locate resources. It provides interfaces between the network layer and upper-layer applications. The NSAP is composed of the initial domain part (IDP) and the domain specific part (DSP).</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NSAP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68"/>
          <p:cNvGrpSpPr/>
          <p:nvPr/>
        </p:nvGrpSpPr>
        <p:grpSpPr bwMode="gray">
          <a:xfrm>
            <a:off x="2576601" y="2331937"/>
            <a:ext cx="7059613" cy="1838325"/>
            <a:chOff x="2387588" y="2420454"/>
            <a:chExt cx="7059613" cy="1838325"/>
          </a:xfrm>
          <a:solidFill>
            <a:srgbClr val="F4FBFE"/>
          </a:solidFill>
        </p:grpSpPr>
        <p:sp>
          <p:nvSpPr>
            <p:cNvPr id="33" name="Rectangle 5"/>
            <p:cNvSpPr>
              <a:spLocks noChangeArrowheads="1"/>
            </p:cNvSpPr>
            <p:nvPr/>
          </p:nvSpPr>
          <p:spPr bwMode="gray">
            <a:xfrm>
              <a:off x="4727563" y="3374541"/>
              <a:ext cx="1779589"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High Order DSP</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Rectangle 7"/>
            <p:cNvSpPr>
              <a:spLocks noChangeArrowheads="1"/>
            </p:cNvSpPr>
            <p:nvPr/>
          </p:nvSpPr>
          <p:spPr bwMode="gray">
            <a:xfrm>
              <a:off x="6507151" y="3374541"/>
              <a:ext cx="2217738"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dirty="0" smtClean="0">
                  <a:latin typeface="Huawei Sans" panose="020C0503030203020204" pitchFamily="34" charset="0"/>
                  <a:ea typeface="方正兰亭黑简体" panose="02000000000000000000" pitchFamily="2" charset="-122"/>
                  <a:sym typeface="Huawei Sans" panose="020C0503030203020204" pitchFamily="34" charset="0"/>
                </a:rPr>
                <a:t>System ID</a:t>
              </a:r>
              <a:endParaRPr lang="en-US" altLang="zh-CN" sz="1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ectangle 8"/>
            <p:cNvSpPr>
              <a:spLocks noChangeArrowheads="1"/>
            </p:cNvSpPr>
            <p:nvPr/>
          </p:nvSpPr>
          <p:spPr bwMode="gray">
            <a:xfrm>
              <a:off x="8724888" y="3374541"/>
              <a:ext cx="715963"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dirty="0" smtClean="0">
                  <a:latin typeface="Huawei Sans" panose="020C0503030203020204" pitchFamily="34" charset="0"/>
                  <a:ea typeface="方正兰亭黑简体" panose="02000000000000000000" pitchFamily="2" charset="-122"/>
                  <a:sym typeface="Huawei Sans" panose="020C0503030203020204" pitchFamily="34" charset="0"/>
                </a:rPr>
                <a:t>SEL</a:t>
              </a:r>
              <a:endParaRPr lang="en-US" sz="1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ectangle 9"/>
            <p:cNvSpPr>
              <a:spLocks noChangeArrowheads="1"/>
            </p:cNvSpPr>
            <p:nvPr/>
          </p:nvSpPr>
          <p:spPr bwMode="gray">
            <a:xfrm>
              <a:off x="3490901" y="3374541"/>
              <a:ext cx="1236663"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dirty="0" smtClean="0">
                  <a:latin typeface="Huawei Sans" panose="020C0503030203020204" pitchFamily="34" charset="0"/>
                  <a:ea typeface="方正兰亭黑简体" panose="02000000000000000000" pitchFamily="2" charset="-122"/>
                  <a:sym typeface="Huawei Sans" panose="020C0503030203020204" pitchFamily="34" charset="0"/>
                </a:rPr>
                <a:t>IDI</a:t>
              </a:r>
              <a:endParaRPr lang="en-US" sz="1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ectangle 10"/>
            <p:cNvSpPr>
              <a:spLocks noChangeArrowheads="1"/>
            </p:cNvSpPr>
            <p:nvPr/>
          </p:nvSpPr>
          <p:spPr bwMode="gray">
            <a:xfrm>
              <a:off x="2565388" y="3374541"/>
              <a:ext cx="925513"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dirty="0" smtClean="0">
                  <a:latin typeface="Huawei Sans" panose="020C0503030203020204" pitchFamily="34" charset="0"/>
                  <a:ea typeface="方正兰亭黑简体" panose="02000000000000000000" pitchFamily="2" charset="-122"/>
                  <a:sym typeface="Huawei Sans" panose="020C0503030203020204" pitchFamily="34" charset="0"/>
                </a:rPr>
                <a:t>AFI</a:t>
              </a:r>
              <a:endParaRPr lang="en-US" sz="1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Line 12"/>
            <p:cNvSpPr>
              <a:spLocks noChangeShapeType="1"/>
            </p:cNvSpPr>
            <p:nvPr/>
          </p:nvSpPr>
          <p:spPr bwMode="gray">
            <a:xfrm>
              <a:off x="2565388" y="3374541"/>
              <a:ext cx="6875463" cy="0"/>
            </a:xfrm>
            <a:prstGeom prst="line">
              <a:avLst/>
            </a:prstGeom>
            <a:grpFill/>
            <a:ln w="12700">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Line 13"/>
            <p:cNvSpPr>
              <a:spLocks noChangeShapeType="1"/>
            </p:cNvSpPr>
            <p:nvPr/>
          </p:nvSpPr>
          <p:spPr bwMode="gray">
            <a:xfrm>
              <a:off x="4727563" y="2939566"/>
              <a:ext cx="0" cy="873125"/>
            </a:xfrm>
            <a:prstGeom prst="line">
              <a:avLst/>
            </a:prstGeom>
            <a:grpFill/>
            <a:ln w="12700">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Line 15"/>
            <p:cNvSpPr>
              <a:spLocks noChangeShapeType="1"/>
            </p:cNvSpPr>
            <p:nvPr/>
          </p:nvSpPr>
          <p:spPr bwMode="gray">
            <a:xfrm>
              <a:off x="2565388" y="2456966"/>
              <a:ext cx="0" cy="1355725"/>
            </a:xfrm>
            <a:prstGeom prst="line">
              <a:avLst/>
            </a:prstGeom>
            <a:grpFill/>
            <a:ln w="12700" cap="sq">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Line 16"/>
            <p:cNvSpPr>
              <a:spLocks noChangeShapeType="1"/>
            </p:cNvSpPr>
            <p:nvPr/>
          </p:nvSpPr>
          <p:spPr bwMode="gray">
            <a:xfrm>
              <a:off x="9440851" y="2939566"/>
              <a:ext cx="0" cy="873125"/>
            </a:xfrm>
            <a:prstGeom prst="line">
              <a:avLst/>
            </a:prstGeom>
            <a:grpFill/>
            <a:ln w="12700" cap="sq">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Line 17"/>
            <p:cNvSpPr>
              <a:spLocks noChangeShapeType="1"/>
            </p:cNvSpPr>
            <p:nvPr/>
          </p:nvSpPr>
          <p:spPr bwMode="gray">
            <a:xfrm>
              <a:off x="2565388" y="3812691"/>
              <a:ext cx="6875463" cy="0"/>
            </a:xfrm>
            <a:prstGeom prst="line">
              <a:avLst/>
            </a:prstGeom>
            <a:grpFill/>
            <a:ln w="12700" cap="sq">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Line 18"/>
            <p:cNvSpPr>
              <a:spLocks noChangeShapeType="1"/>
            </p:cNvSpPr>
            <p:nvPr/>
          </p:nvSpPr>
          <p:spPr bwMode="gray">
            <a:xfrm>
              <a:off x="3490901" y="3374541"/>
              <a:ext cx="0" cy="438150"/>
            </a:xfrm>
            <a:prstGeom prst="line">
              <a:avLst/>
            </a:prstGeom>
            <a:grpFill/>
            <a:ln w="12700">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Line 19"/>
            <p:cNvSpPr>
              <a:spLocks noChangeShapeType="1"/>
            </p:cNvSpPr>
            <p:nvPr/>
          </p:nvSpPr>
          <p:spPr bwMode="gray">
            <a:xfrm>
              <a:off x="6507151" y="3374541"/>
              <a:ext cx="0" cy="438150"/>
            </a:xfrm>
            <a:prstGeom prst="line">
              <a:avLst/>
            </a:prstGeom>
            <a:grpFill/>
            <a:ln w="12700">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ine 20"/>
            <p:cNvSpPr>
              <a:spLocks noChangeShapeType="1"/>
            </p:cNvSpPr>
            <p:nvPr/>
          </p:nvSpPr>
          <p:spPr bwMode="gray">
            <a:xfrm>
              <a:off x="8724888" y="3374541"/>
              <a:ext cx="0" cy="438150"/>
            </a:xfrm>
            <a:prstGeom prst="line">
              <a:avLst/>
            </a:prstGeom>
            <a:grpFill/>
            <a:ln w="12700">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Line 21"/>
            <p:cNvSpPr>
              <a:spLocks noChangeShapeType="1"/>
            </p:cNvSpPr>
            <p:nvPr/>
          </p:nvSpPr>
          <p:spPr bwMode="gray">
            <a:xfrm>
              <a:off x="2565388" y="3787291"/>
              <a:ext cx="0" cy="471488"/>
            </a:xfrm>
            <a:prstGeom prst="line">
              <a:avLst/>
            </a:prstGeom>
            <a:grpFill/>
            <a:ln w="9525">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Line 22"/>
            <p:cNvSpPr>
              <a:spLocks noChangeShapeType="1"/>
            </p:cNvSpPr>
            <p:nvPr/>
          </p:nvSpPr>
          <p:spPr bwMode="gray">
            <a:xfrm>
              <a:off x="6507151" y="3787291"/>
              <a:ext cx="0" cy="471488"/>
            </a:xfrm>
            <a:prstGeom prst="line">
              <a:avLst/>
            </a:prstGeom>
            <a:grpFill/>
            <a:ln w="9525">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Line 23"/>
            <p:cNvSpPr>
              <a:spLocks noChangeShapeType="1"/>
            </p:cNvSpPr>
            <p:nvPr/>
          </p:nvSpPr>
          <p:spPr bwMode="gray">
            <a:xfrm>
              <a:off x="9440851" y="3787291"/>
              <a:ext cx="0" cy="471488"/>
            </a:xfrm>
            <a:prstGeom prst="line">
              <a:avLst/>
            </a:prstGeom>
            <a:grpFill/>
            <a:ln w="9525">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Line 24"/>
            <p:cNvSpPr>
              <a:spLocks noChangeShapeType="1"/>
            </p:cNvSpPr>
            <p:nvPr/>
          </p:nvSpPr>
          <p:spPr bwMode="gray">
            <a:xfrm>
              <a:off x="8724888" y="3787291"/>
              <a:ext cx="0" cy="471488"/>
            </a:xfrm>
            <a:prstGeom prst="line">
              <a:avLst/>
            </a:prstGeom>
            <a:grpFill/>
            <a:ln w="9525">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Line 25"/>
            <p:cNvSpPr>
              <a:spLocks noChangeShapeType="1"/>
            </p:cNvSpPr>
            <p:nvPr/>
          </p:nvSpPr>
          <p:spPr bwMode="gray">
            <a:xfrm flipH="1">
              <a:off x="2565385" y="4069866"/>
              <a:ext cx="1565686"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Line 26"/>
            <p:cNvSpPr>
              <a:spLocks noChangeShapeType="1"/>
            </p:cNvSpPr>
            <p:nvPr/>
          </p:nvSpPr>
          <p:spPr bwMode="gray">
            <a:xfrm flipV="1">
              <a:off x="4938421" y="4069866"/>
              <a:ext cx="1568730"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 Box 27"/>
            <p:cNvSpPr txBox="1">
              <a:spLocks noChangeArrowheads="1"/>
            </p:cNvSpPr>
            <p:nvPr/>
          </p:nvSpPr>
          <p:spPr bwMode="gray">
            <a:xfrm>
              <a:off x="4087791" y="3909982"/>
              <a:ext cx="95410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1-13 bytes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Line 28"/>
            <p:cNvSpPr>
              <a:spLocks noChangeShapeType="1"/>
            </p:cNvSpPr>
            <p:nvPr/>
          </p:nvSpPr>
          <p:spPr bwMode="gray">
            <a:xfrm flipH="1">
              <a:off x="6507151" y="4069866"/>
              <a:ext cx="807351"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Line 29"/>
            <p:cNvSpPr>
              <a:spLocks noChangeShapeType="1"/>
            </p:cNvSpPr>
            <p:nvPr/>
          </p:nvSpPr>
          <p:spPr bwMode="gray">
            <a:xfrm>
              <a:off x="7915950" y="4045100"/>
              <a:ext cx="808939"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30"/>
            <p:cNvSpPr txBox="1">
              <a:spLocks noChangeArrowheads="1"/>
            </p:cNvSpPr>
            <p:nvPr/>
          </p:nvSpPr>
          <p:spPr bwMode="gray">
            <a:xfrm>
              <a:off x="7256795" y="3909982"/>
              <a:ext cx="716863"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6 bytes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Line 31"/>
            <p:cNvSpPr>
              <a:spLocks noChangeShapeType="1"/>
            </p:cNvSpPr>
            <p:nvPr/>
          </p:nvSpPr>
          <p:spPr bwMode="gray">
            <a:xfrm>
              <a:off x="9314679" y="4069866"/>
              <a:ext cx="126171"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Line 32"/>
            <p:cNvSpPr>
              <a:spLocks noChangeShapeType="1"/>
            </p:cNvSpPr>
            <p:nvPr/>
          </p:nvSpPr>
          <p:spPr bwMode="gray">
            <a:xfrm flipH="1" flipV="1">
              <a:off x="8724882" y="4069866"/>
              <a:ext cx="126000"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 Box 33"/>
            <p:cNvSpPr txBox="1">
              <a:spLocks noChangeArrowheads="1"/>
            </p:cNvSpPr>
            <p:nvPr/>
          </p:nvSpPr>
          <p:spPr bwMode="gray">
            <a:xfrm>
              <a:off x="8778747" y="3922981"/>
              <a:ext cx="647934"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 byte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Line 23"/>
            <p:cNvSpPr>
              <a:spLocks noChangeShapeType="1"/>
            </p:cNvSpPr>
            <p:nvPr/>
          </p:nvSpPr>
          <p:spPr bwMode="gray">
            <a:xfrm>
              <a:off x="9440851" y="2468079"/>
              <a:ext cx="0" cy="471487"/>
            </a:xfrm>
            <a:prstGeom prst="line">
              <a:avLst/>
            </a:prstGeom>
            <a:grpFill/>
            <a:ln w="9525">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Line 25"/>
            <p:cNvSpPr>
              <a:spLocks noChangeShapeType="1"/>
            </p:cNvSpPr>
            <p:nvPr/>
          </p:nvSpPr>
          <p:spPr bwMode="gray">
            <a:xfrm flipH="1">
              <a:off x="2584438" y="2658579"/>
              <a:ext cx="2716213"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Line 26"/>
            <p:cNvSpPr>
              <a:spLocks noChangeShapeType="1"/>
            </p:cNvSpPr>
            <p:nvPr/>
          </p:nvSpPr>
          <p:spPr bwMode="gray">
            <a:xfrm>
              <a:off x="6421426" y="2658579"/>
              <a:ext cx="3025775"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Rectangle 7"/>
            <p:cNvSpPr>
              <a:spLocks noChangeArrowheads="1"/>
            </p:cNvSpPr>
            <p:nvPr/>
          </p:nvSpPr>
          <p:spPr bwMode="gray">
            <a:xfrm>
              <a:off x="4845038" y="2420454"/>
              <a:ext cx="2217738" cy="438150"/>
            </a:xfrm>
            <a:prstGeom prst="rect">
              <a:avLst/>
            </a:prstGeom>
            <a:noFill/>
            <a:ln w="9525">
              <a:no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b="1" dirty="0" smtClean="0">
                  <a:latin typeface="Huawei Sans" panose="020C0503030203020204" pitchFamily="34" charset="0"/>
                  <a:ea typeface="方正兰亭黑简体" panose="02000000000000000000" pitchFamily="2" charset="-122"/>
                  <a:sym typeface="Huawei Sans" panose="020C0503030203020204" pitchFamily="34" charset="0"/>
                </a:rPr>
                <a:t>NSAP</a:t>
              </a:r>
              <a:endParaRPr lang="en-US" sz="17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Line 25"/>
            <p:cNvSpPr>
              <a:spLocks noChangeShapeType="1"/>
            </p:cNvSpPr>
            <p:nvPr/>
          </p:nvSpPr>
          <p:spPr bwMode="gray">
            <a:xfrm flipH="1">
              <a:off x="2555863" y="3101491"/>
              <a:ext cx="665163"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Line 26"/>
            <p:cNvSpPr>
              <a:spLocks noChangeShapeType="1"/>
            </p:cNvSpPr>
            <p:nvPr/>
          </p:nvSpPr>
          <p:spPr bwMode="gray">
            <a:xfrm>
              <a:off x="3798876" y="3101491"/>
              <a:ext cx="928687"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Line 25"/>
            <p:cNvSpPr>
              <a:spLocks noChangeShapeType="1"/>
            </p:cNvSpPr>
            <p:nvPr/>
          </p:nvSpPr>
          <p:spPr bwMode="gray">
            <a:xfrm flipH="1">
              <a:off x="4738676" y="3101491"/>
              <a:ext cx="1874837"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Line 26"/>
            <p:cNvSpPr>
              <a:spLocks noChangeShapeType="1"/>
            </p:cNvSpPr>
            <p:nvPr/>
          </p:nvSpPr>
          <p:spPr bwMode="gray">
            <a:xfrm>
              <a:off x="7542201" y="3101491"/>
              <a:ext cx="1890712"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Rectangle 7"/>
            <p:cNvSpPr>
              <a:spLocks noChangeArrowheads="1"/>
            </p:cNvSpPr>
            <p:nvPr/>
          </p:nvSpPr>
          <p:spPr bwMode="gray">
            <a:xfrm>
              <a:off x="2387588" y="2868129"/>
              <a:ext cx="2217738" cy="438150"/>
            </a:xfrm>
            <a:prstGeom prst="rect">
              <a:avLst/>
            </a:prstGeom>
            <a:noFill/>
            <a:ln w="9525">
              <a:no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b="1" dirty="0" smtClean="0">
                  <a:latin typeface="Huawei Sans" panose="020C0503030203020204" pitchFamily="34" charset="0"/>
                  <a:ea typeface="方正兰亭黑简体" panose="02000000000000000000" pitchFamily="2" charset="-122"/>
                  <a:sym typeface="Huawei Sans" panose="020C0503030203020204" pitchFamily="34" charset="0"/>
                </a:rPr>
                <a:t>IDP</a:t>
              </a:r>
              <a:endParaRPr lang="en-US" sz="17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Rectangle 7"/>
            <p:cNvSpPr>
              <a:spLocks noChangeArrowheads="1"/>
            </p:cNvSpPr>
            <p:nvPr/>
          </p:nvSpPr>
          <p:spPr bwMode="gray">
            <a:xfrm>
              <a:off x="5976926" y="2853841"/>
              <a:ext cx="2217737" cy="438150"/>
            </a:xfrm>
            <a:prstGeom prst="rect">
              <a:avLst/>
            </a:prstGeom>
            <a:noFill/>
            <a:ln w="9525">
              <a:no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b="1" dirty="0" smtClean="0">
                  <a:latin typeface="Huawei Sans" panose="020C0503030203020204" pitchFamily="34" charset="0"/>
                  <a:ea typeface="方正兰亭黑简体" panose="02000000000000000000" pitchFamily="2" charset="-122"/>
                  <a:sym typeface="Huawei Sans" panose="020C0503030203020204" pitchFamily="34" charset="0"/>
                </a:rPr>
                <a:t>DSP</a:t>
              </a:r>
              <a:endParaRPr lang="en-US" sz="17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文本占位符 3"/>
          <p:cNvSpPr txBox="1">
            <a:spLocks/>
          </p:cNvSpPr>
          <p:nvPr/>
        </p:nvSpPr>
        <p:spPr bwMode="auto">
          <a:xfrm>
            <a:off x="468317" y="4159665"/>
            <a:ext cx="11276183" cy="222208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IDP is similar to the network ID in an IP address. It is defined by the ISO and consists of the authority and format identifier (AFI) and the initial domain identifier (IDI). The AFI indicates the address allocation authority and address format, and the IDI identifies a domain.</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DSP is similar to the subnet ID and host address in an IP address. The DSP consists of the High Order DSP (HODSP), system ID, and NSAP Selector (SEL). The HODSP is used to divide areas, the system ID identifies a host, and the SEL indicates the service type.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auto">
          <a:xfrm>
            <a:off x="8094393" y="38513"/>
            <a:ext cx="163901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auto">
          <a:xfrm>
            <a:off x="9684813" y="38513"/>
            <a:ext cx="1012386"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auto">
          <a:xfrm>
            <a:off x="10648600" y="38513"/>
            <a:ext cx="1102394"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10458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2269539"/>
          </a:xfrm>
        </p:spPr>
        <p:txBody>
          <a:bodyPr/>
          <a:lstStyle/>
          <a:p>
            <a:r>
              <a:rPr lang="en-US" sz="1600" smtClean="0">
                <a:sym typeface="Huawei Sans" panose="020C0503030203020204" pitchFamily="34" charset="0"/>
              </a:rPr>
              <a:t>A network entity title (NET) indicates the network layer information of an IS and consists of an area ID and a system ID. It is used for route calculation. A NET can be considered as a special NSAP (the NSAP whose SEL is 00).</a:t>
            </a:r>
          </a:p>
          <a:p>
            <a:r>
              <a:rPr lang="en-US" sz="1600" smtClean="0">
                <a:sym typeface="Huawei Sans" panose="020C0503030203020204" pitchFamily="34" charset="0"/>
              </a:rPr>
              <a:t>The length of the NET field is the same as that of an NSAP. Its maximum length is 20 bytes and its minimum length is 8 bytes. </a:t>
            </a:r>
            <a:endParaRPr lang="en-US" altLang="zh-CN" sz="1600" smtClean="0">
              <a:sym typeface="Huawei Sans" panose="020C0503030203020204" pitchFamily="34" charset="0"/>
            </a:endParaRPr>
          </a:p>
          <a:p>
            <a:r>
              <a:rPr lang="en-US" sz="1600" smtClean="0">
                <a:sym typeface="Huawei Sans" panose="020C0503030203020204" pitchFamily="34" charset="0"/>
              </a:rPr>
              <a:t>When IS-IS runs on an IP network, you only need to configure NETs. Devices can obtain area IDs and system IDs based on NETs.</a:t>
            </a:r>
            <a:endParaRPr lang="en-US"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NET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Rectangle 19"/>
          <p:cNvSpPr txBox="1">
            <a:spLocks noChangeArrowheads="1"/>
          </p:cNvSpPr>
          <p:nvPr/>
        </p:nvSpPr>
        <p:spPr bwMode="gray">
          <a:xfrm>
            <a:off x="2929192" y="3513874"/>
            <a:ext cx="6824881" cy="801687"/>
          </a:xfrm>
          <a:prstGeom prst="rect">
            <a:avLst/>
          </a:prstGeom>
          <a:noFill/>
          <a:ln>
            <a:noFill/>
          </a:ln>
          <a:effectLst/>
          <a:extLst>
            <a:ext uri="{909E8E84-426E-40dd-AFC4-6F175D3DCCD1}"/>
            <a:ext uri="{91240B29-F687-4f45-9708-019B960494DF}"/>
            <a:ext uri="{AF507438-7753-43e0-B8FC-AC1667EBCBE1}"/>
          </a:extLst>
        </p:spPr>
        <p:txBody>
          <a:bodyPr lIns="80142" tIns="40070" rIns="80142" bIns="40070"/>
          <a:lstStyle/>
          <a:p>
            <a:pPr marL="609600" indent="-342900">
              <a:buClr>
                <a:schemeClr val="tx1"/>
              </a:buClr>
              <a:buSzPct val="100000"/>
              <a:defRPr/>
            </a:pPr>
            <a:r>
              <a:rPr lang="en-US" altLang="zh-CN" sz="2000" b="1" spc="3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Example of a NET:</a:t>
            </a:r>
            <a:r>
              <a:rPr lang="zh-CN" altLang="en-US" sz="2000" b="1" spc="3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2000" b="1" u="sng" spc="3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49.0001</a:t>
            </a:r>
            <a:r>
              <a:rPr lang="en-US" altLang="zh-CN" b="1" kern="0" spc="300" dirty="0" smtClean="0">
                <a:solidFill>
                  <a:schemeClr val="tx1">
                    <a:lumMod val="95000"/>
                    <a:lumOff val="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altLang="zh-CN" sz="2000" b="1" u="sng" spc="3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0000.0000.0001</a:t>
            </a:r>
            <a:r>
              <a:rPr lang="en-US" altLang="zh-CN" b="1" kern="0" spc="300" dirty="0" smtClean="0">
                <a:solidFill>
                  <a:schemeClr val="tx1">
                    <a:lumMod val="95000"/>
                    <a:lumOff val="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altLang="zh-CN" sz="2000" b="1" u="sng" spc="3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00</a:t>
            </a:r>
            <a:endParaRPr lang="en-US" altLang="zh-CN" b="1" u="sng" spc="3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09600" indent="-342900">
              <a:buClr>
                <a:schemeClr val="tx1"/>
              </a:buClr>
              <a:buSzPct val="100000"/>
              <a:defRPr/>
            </a:pPr>
            <a:r>
              <a:rPr lang="en-US" altLang="zh-CN" sz="1600" b="1" kern="0" spc="300" dirty="0">
                <a:solidFill>
                  <a:schemeClr val="tx1">
                    <a:lumMod val="95000"/>
                    <a:lumOff val="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b="1" spc="3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Area </a:t>
            </a:r>
            <a:r>
              <a:rPr lang="en-US" altLang="zh-CN" b="1" spc="3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ID</a:t>
            </a:r>
            <a:r>
              <a:rPr lang="en-US" altLang="zh-CN" sz="1600" b="1" kern="0" spc="300" dirty="0">
                <a:solidFill>
                  <a:schemeClr val="tx1">
                    <a:lumMod val="95000"/>
                    <a:lumOff val="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b="1" spc="3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System ID</a:t>
            </a:r>
            <a:r>
              <a:rPr lang="en-US" altLang="zh-CN" sz="1600" b="1" kern="0" spc="300" dirty="0">
                <a:solidFill>
                  <a:schemeClr val="tx1">
                    <a:lumMod val="95000"/>
                    <a:lumOff val="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b="1" spc="3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SEL</a:t>
            </a:r>
          </a:p>
          <a:p>
            <a:pPr algn="ctr" fontAlgn="ctr">
              <a:lnSpc>
                <a:spcPct val="140000"/>
              </a:lnSpc>
              <a:buClr>
                <a:schemeClr val="tx1"/>
              </a:buClr>
              <a:buSzPct val="100000"/>
              <a:defRPr/>
            </a:pPr>
            <a:endParaRPr lang="en-US" altLang="zh-CN" sz="1800" b="1" u="sng" kern="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bwMode="gray">
          <a:xfrm>
            <a:off x="2668677" y="4881066"/>
            <a:ext cx="6875466" cy="1324270"/>
            <a:chOff x="2755811" y="5057480"/>
            <a:chExt cx="6875466" cy="1324270"/>
          </a:xfrm>
          <a:solidFill>
            <a:srgbClr val="F4FBFE"/>
          </a:solidFill>
        </p:grpSpPr>
        <p:sp>
          <p:nvSpPr>
            <p:cNvPr id="7" name="Rectangle 5"/>
            <p:cNvSpPr>
              <a:spLocks noChangeArrowheads="1"/>
            </p:cNvSpPr>
            <p:nvPr/>
          </p:nvSpPr>
          <p:spPr bwMode="gray">
            <a:xfrm>
              <a:off x="4917989" y="5497512"/>
              <a:ext cx="1779589"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High Order DSP</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Rectangle 7"/>
            <p:cNvSpPr>
              <a:spLocks noChangeArrowheads="1"/>
            </p:cNvSpPr>
            <p:nvPr/>
          </p:nvSpPr>
          <p:spPr bwMode="gray">
            <a:xfrm>
              <a:off x="6697577" y="5497512"/>
              <a:ext cx="2217738"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dirty="0" smtClean="0">
                  <a:latin typeface="Huawei Sans" panose="020C0503030203020204" pitchFamily="34" charset="0"/>
                  <a:ea typeface="方正兰亭黑简体" panose="02000000000000000000" pitchFamily="2" charset="-122"/>
                  <a:sym typeface="Huawei Sans" panose="020C0503030203020204" pitchFamily="34" charset="0"/>
                </a:rPr>
                <a:t>System ID</a:t>
              </a:r>
              <a:endParaRPr lang="en-US" sz="1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Rectangle 8"/>
            <p:cNvSpPr>
              <a:spLocks noChangeArrowheads="1"/>
            </p:cNvSpPr>
            <p:nvPr/>
          </p:nvSpPr>
          <p:spPr bwMode="gray">
            <a:xfrm>
              <a:off x="8915314" y="5497512"/>
              <a:ext cx="715963"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dirty="0" smtClean="0">
                  <a:latin typeface="Huawei Sans" panose="020C0503030203020204" pitchFamily="34" charset="0"/>
                  <a:ea typeface="方正兰亭黑简体" panose="02000000000000000000" pitchFamily="2" charset="-122"/>
                  <a:sym typeface="Huawei Sans" panose="020C0503030203020204" pitchFamily="34" charset="0"/>
                </a:rPr>
                <a:t>SEL</a:t>
              </a:r>
              <a:endParaRPr lang="en-US" sz="1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ectangle 9"/>
            <p:cNvSpPr>
              <a:spLocks noChangeArrowheads="1"/>
            </p:cNvSpPr>
            <p:nvPr/>
          </p:nvSpPr>
          <p:spPr bwMode="gray">
            <a:xfrm>
              <a:off x="3681327" y="5497512"/>
              <a:ext cx="1236663"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dirty="0" smtClean="0">
                  <a:latin typeface="Huawei Sans" panose="020C0503030203020204" pitchFamily="34" charset="0"/>
                  <a:ea typeface="方正兰亭黑简体" panose="02000000000000000000" pitchFamily="2" charset="-122"/>
                  <a:sym typeface="Huawei Sans" panose="020C0503030203020204" pitchFamily="34" charset="0"/>
                </a:rPr>
                <a:t>IDI</a:t>
              </a:r>
              <a:endParaRPr lang="en-US" sz="1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ectangle 10"/>
            <p:cNvSpPr>
              <a:spLocks noChangeArrowheads="1"/>
            </p:cNvSpPr>
            <p:nvPr/>
          </p:nvSpPr>
          <p:spPr bwMode="gray">
            <a:xfrm>
              <a:off x="2755814" y="5497512"/>
              <a:ext cx="925513" cy="438150"/>
            </a:xfrm>
            <a:prstGeom prst="rect">
              <a:avLst/>
            </a:prstGeom>
            <a:grpFill/>
            <a:ln w="9525">
              <a:solidFill>
                <a:srgbClr val="00B0F0"/>
              </a:solid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dirty="0" smtClean="0">
                  <a:latin typeface="Huawei Sans" panose="020C0503030203020204" pitchFamily="34" charset="0"/>
                  <a:ea typeface="方正兰亭黑简体" panose="02000000000000000000" pitchFamily="2" charset="-122"/>
                  <a:sym typeface="Huawei Sans" panose="020C0503030203020204" pitchFamily="34" charset="0"/>
                </a:rPr>
                <a:t>AFI</a:t>
              </a:r>
              <a:endParaRPr lang="en-US" sz="17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Line 12"/>
            <p:cNvSpPr>
              <a:spLocks noChangeShapeType="1"/>
            </p:cNvSpPr>
            <p:nvPr/>
          </p:nvSpPr>
          <p:spPr bwMode="gray">
            <a:xfrm>
              <a:off x="2755814" y="5497512"/>
              <a:ext cx="6875463" cy="0"/>
            </a:xfrm>
            <a:prstGeom prst="line">
              <a:avLst/>
            </a:prstGeom>
            <a:grpFill/>
            <a:ln w="12700">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Line 13"/>
            <p:cNvSpPr>
              <a:spLocks noChangeShapeType="1"/>
            </p:cNvSpPr>
            <p:nvPr/>
          </p:nvSpPr>
          <p:spPr bwMode="gray">
            <a:xfrm>
              <a:off x="6697577" y="5062537"/>
              <a:ext cx="0" cy="873125"/>
            </a:xfrm>
            <a:prstGeom prst="line">
              <a:avLst/>
            </a:prstGeom>
            <a:grpFill/>
            <a:ln w="12700">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Line 16"/>
            <p:cNvSpPr>
              <a:spLocks noChangeShapeType="1"/>
            </p:cNvSpPr>
            <p:nvPr/>
          </p:nvSpPr>
          <p:spPr bwMode="gray">
            <a:xfrm>
              <a:off x="9631277" y="5062537"/>
              <a:ext cx="0" cy="873125"/>
            </a:xfrm>
            <a:prstGeom prst="line">
              <a:avLst/>
            </a:prstGeom>
            <a:grpFill/>
            <a:ln w="12700" cap="sq">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Line 17"/>
            <p:cNvSpPr>
              <a:spLocks noChangeShapeType="1"/>
            </p:cNvSpPr>
            <p:nvPr/>
          </p:nvSpPr>
          <p:spPr bwMode="gray">
            <a:xfrm>
              <a:off x="2755814" y="5935662"/>
              <a:ext cx="6875463" cy="0"/>
            </a:xfrm>
            <a:prstGeom prst="line">
              <a:avLst/>
            </a:prstGeom>
            <a:grpFill/>
            <a:ln w="12700" cap="sq">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Line 19"/>
            <p:cNvSpPr>
              <a:spLocks noChangeShapeType="1"/>
            </p:cNvSpPr>
            <p:nvPr/>
          </p:nvSpPr>
          <p:spPr bwMode="gray">
            <a:xfrm>
              <a:off x="6697577" y="5497512"/>
              <a:ext cx="0" cy="438150"/>
            </a:xfrm>
            <a:prstGeom prst="line">
              <a:avLst/>
            </a:prstGeom>
            <a:grpFill/>
            <a:ln w="12700">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Line 20"/>
            <p:cNvSpPr>
              <a:spLocks noChangeShapeType="1"/>
            </p:cNvSpPr>
            <p:nvPr/>
          </p:nvSpPr>
          <p:spPr bwMode="gray">
            <a:xfrm>
              <a:off x="8915314" y="5497512"/>
              <a:ext cx="0" cy="438150"/>
            </a:xfrm>
            <a:prstGeom prst="line">
              <a:avLst/>
            </a:prstGeom>
            <a:grpFill/>
            <a:ln w="12700">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Line 21"/>
            <p:cNvSpPr>
              <a:spLocks noChangeShapeType="1"/>
            </p:cNvSpPr>
            <p:nvPr/>
          </p:nvSpPr>
          <p:spPr bwMode="gray">
            <a:xfrm>
              <a:off x="2755814" y="5910262"/>
              <a:ext cx="0" cy="471488"/>
            </a:xfrm>
            <a:prstGeom prst="line">
              <a:avLst/>
            </a:prstGeom>
            <a:grpFill/>
            <a:ln w="9525">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Line 22"/>
            <p:cNvSpPr>
              <a:spLocks noChangeShapeType="1"/>
            </p:cNvSpPr>
            <p:nvPr/>
          </p:nvSpPr>
          <p:spPr bwMode="gray">
            <a:xfrm>
              <a:off x="6697577" y="5910262"/>
              <a:ext cx="0" cy="471488"/>
            </a:xfrm>
            <a:prstGeom prst="line">
              <a:avLst/>
            </a:prstGeom>
            <a:grpFill/>
            <a:ln w="9525">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Line 23"/>
            <p:cNvSpPr>
              <a:spLocks noChangeShapeType="1"/>
            </p:cNvSpPr>
            <p:nvPr/>
          </p:nvSpPr>
          <p:spPr bwMode="gray">
            <a:xfrm>
              <a:off x="9631277" y="5910262"/>
              <a:ext cx="0" cy="471488"/>
            </a:xfrm>
            <a:prstGeom prst="line">
              <a:avLst/>
            </a:prstGeom>
            <a:grpFill/>
            <a:ln w="9525">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Line 24"/>
            <p:cNvSpPr>
              <a:spLocks noChangeShapeType="1"/>
            </p:cNvSpPr>
            <p:nvPr/>
          </p:nvSpPr>
          <p:spPr bwMode="gray">
            <a:xfrm>
              <a:off x="8915314" y="5910262"/>
              <a:ext cx="0" cy="471488"/>
            </a:xfrm>
            <a:prstGeom prst="line">
              <a:avLst/>
            </a:prstGeom>
            <a:grpFill/>
            <a:ln w="9525">
              <a:solidFill>
                <a:srgbClr val="00B0F0"/>
              </a:solidFill>
              <a:round/>
              <a:headEnd/>
              <a:tailEn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Line 25"/>
            <p:cNvSpPr>
              <a:spLocks noChangeShapeType="1"/>
            </p:cNvSpPr>
            <p:nvPr/>
          </p:nvSpPr>
          <p:spPr bwMode="gray">
            <a:xfrm flipH="1">
              <a:off x="2755811" y="6192837"/>
              <a:ext cx="1565686"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Line 26"/>
            <p:cNvSpPr>
              <a:spLocks noChangeShapeType="1"/>
            </p:cNvSpPr>
            <p:nvPr/>
          </p:nvSpPr>
          <p:spPr bwMode="gray">
            <a:xfrm>
              <a:off x="5189043" y="6192837"/>
              <a:ext cx="1508534"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27"/>
            <p:cNvSpPr txBox="1">
              <a:spLocks noChangeArrowheads="1"/>
            </p:cNvSpPr>
            <p:nvPr/>
          </p:nvSpPr>
          <p:spPr bwMode="gray">
            <a:xfrm>
              <a:off x="4278217" y="6072165"/>
              <a:ext cx="95410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1-13 bytes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Line 28"/>
            <p:cNvSpPr>
              <a:spLocks noChangeShapeType="1"/>
            </p:cNvSpPr>
            <p:nvPr/>
          </p:nvSpPr>
          <p:spPr bwMode="gray">
            <a:xfrm flipH="1">
              <a:off x="6697577" y="6192837"/>
              <a:ext cx="807351"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Line 29"/>
            <p:cNvSpPr>
              <a:spLocks noChangeShapeType="1"/>
            </p:cNvSpPr>
            <p:nvPr/>
          </p:nvSpPr>
          <p:spPr bwMode="gray">
            <a:xfrm>
              <a:off x="8106376" y="6192837"/>
              <a:ext cx="808939"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 Box 30"/>
            <p:cNvSpPr txBox="1">
              <a:spLocks noChangeArrowheads="1"/>
            </p:cNvSpPr>
            <p:nvPr/>
          </p:nvSpPr>
          <p:spPr bwMode="gray">
            <a:xfrm>
              <a:off x="7447221" y="6072165"/>
              <a:ext cx="716863"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6 bytes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Line 31"/>
            <p:cNvSpPr>
              <a:spLocks noChangeShapeType="1"/>
            </p:cNvSpPr>
            <p:nvPr/>
          </p:nvSpPr>
          <p:spPr bwMode="gray">
            <a:xfrm>
              <a:off x="9499699" y="6192837"/>
              <a:ext cx="131578"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Line 32"/>
            <p:cNvSpPr>
              <a:spLocks noChangeShapeType="1"/>
            </p:cNvSpPr>
            <p:nvPr/>
          </p:nvSpPr>
          <p:spPr bwMode="gray">
            <a:xfrm flipH="1">
              <a:off x="8915310" y="6192837"/>
              <a:ext cx="189363" cy="0"/>
            </a:xfrm>
            <a:prstGeom prst="line">
              <a:avLst/>
            </a:prstGeom>
            <a:grpFill/>
            <a:ln w="9525">
              <a:solidFill>
                <a:srgbClr val="00B0F0"/>
              </a:solidFill>
              <a:round/>
              <a:headEnd/>
              <a:tailEnd type="triangle" w="med" len="med"/>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33"/>
            <p:cNvSpPr txBox="1">
              <a:spLocks noChangeArrowheads="1"/>
            </p:cNvSpPr>
            <p:nvPr/>
          </p:nvSpPr>
          <p:spPr bwMode="gray">
            <a:xfrm>
              <a:off x="8969172" y="6044869"/>
              <a:ext cx="647934"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 byte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Line 13"/>
            <p:cNvSpPr>
              <a:spLocks noChangeShapeType="1"/>
            </p:cNvSpPr>
            <p:nvPr/>
          </p:nvSpPr>
          <p:spPr bwMode="gray">
            <a:xfrm>
              <a:off x="2755811" y="5062537"/>
              <a:ext cx="0" cy="873125"/>
            </a:xfrm>
            <a:prstGeom prst="line">
              <a:avLst/>
            </a:prstGeom>
            <a:grpFill/>
            <a:ln w="12700">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Line 13"/>
            <p:cNvSpPr>
              <a:spLocks noChangeShapeType="1"/>
            </p:cNvSpPr>
            <p:nvPr/>
          </p:nvSpPr>
          <p:spPr bwMode="gray">
            <a:xfrm>
              <a:off x="8915315" y="5062537"/>
              <a:ext cx="0" cy="873125"/>
            </a:xfrm>
            <a:prstGeom prst="line">
              <a:avLst/>
            </a:prstGeom>
            <a:grpFill/>
            <a:ln w="12700">
              <a:solidFill>
                <a:srgbClr val="00B0F0"/>
              </a:solidFill>
              <a:round/>
              <a:headEnd/>
              <a:tailEnd/>
            </a:ln>
          </p:spPr>
          <p:txBody>
            <a:bodyPr lIns="90000" tIns="46800" rIns="90000" bIns="46800"/>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Rectangle 10"/>
            <p:cNvSpPr>
              <a:spLocks noChangeArrowheads="1"/>
            </p:cNvSpPr>
            <p:nvPr/>
          </p:nvSpPr>
          <p:spPr bwMode="gray">
            <a:xfrm>
              <a:off x="4129191" y="5060655"/>
              <a:ext cx="1252156" cy="438150"/>
            </a:xfrm>
            <a:prstGeom prst="rect">
              <a:avLst/>
            </a:prstGeom>
            <a:noFill/>
            <a:ln w="9525">
              <a:no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49.0001</a:t>
              </a:r>
              <a:endParaRPr lang="en-US" altLang="zh-CN" sz="17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Rectangle 10"/>
            <p:cNvSpPr>
              <a:spLocks noChangeArrowheads="1"/>
            </p:cNvSpPr>
            <p:nvPr/>
          </p:nvSpPr>
          <p:spPr bwMode="gray">
            <a:xfrm>
              <a:off x="6952942" y="5060655"/>
              <a:ext cx="1764308" cy="438150"/>
            </a:xfrm>
            <a:prstGeom prst="rect">
              <a:avLst/>
            </a:prstGeom>
            <a:noFill/>
            <a:ln w="9525">
              <a:no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0000.0000.0001</a:t>
              </a:r>
              <a:endParaRPr lang="en-US" altLang="zh-CN" sz="17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Rectangle 10"/>
            <p:cNvSpPr>
              <a:spLocks noChangeArrowheads="1"/>
            </p:cNvSpPr>
            <p:nvPr/>
          </p:nvSpPr>
          <p:spPr bwMode="gray">
            <a:xfrm>
              <a:off x="9065332" y="5057480"/>
              <a:ext cx="411957" cy="438150"/>
            </a:xfrm>
            <a:prstGeom prst="rect">
              <a:avLst/>
            </a:prstGeom>
            <a:noFill/>
            <a:ln w="9525">
              <a:noFill/>
              <a:miter lim="800000"/>
              <a:headEnd/>
              <a:tailEnd/>
            </a:ln>
          </p:spPr>
          <p:txBody>
            <a:bodyPr lIns="77121" tIns="40103" rIns="77121" bIns="40103" anchor="ctr"/>
            <a:lstStyle/>
            <a:p>
              <a:pPr algn="ctr" defTabSz="784225" fontAlgn="ctr">
                <a:lnSpc>
                  <a:spcPct val="140000"/>
                </a:lnSpc>
                <a:spcBef>
                  <a:spcPct val="30000"/>
                </a:spcBef>
                <a:buClr>
                  <a:srgbClr val="808080"/>
                </a:buClr>
                <a:buSzPct val="60000"/>
              </a:pPr>
              <a:r>
                <a:rPr lang="en-US" sz="17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00</a:t>
              </a:r>
              <a:endParaRPr lang="en-US" altLang="zh-CN" sz="17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0" name="直接箭头连接符 49"/>
          <p:cNvCxnSpPr>
            <a:endCxn id="47" idx="0"/>
          </p:cNvCxnSpPr>
          <p:nvPr/>
        </p:nvCxnSpPr>
        <p:spPr bwMode="gray">
          <a:xfrm flipH="1">
            <a:off x="4668135" y="4444149"/>
            <a:ext cx="472947" cy="440092"/>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endCxn id="49" idx="0"/>
          </p:cNvCxnSpPr>
          <p:nvPr/>
        </p:nvCxnSpPr>
        <p:spPr bwMode="gray">
          <a:xfrm>
            <a:off x="8836094" y="4413244"/>
            <a:ext cx="348083" cy="467822"/>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endCxn id="48" idx="0"/>
          </p:cNvCxnSpPr>
          <p:nvPr/>
        </p:nvCxnSpPr>
        <p:spPr bwMode="gray">
          <a:xfrm>
            <a:off x="7394112" y="4421285"/>
            <a:ext cx="353850" cy="462956"/>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9" name="云形标注 38"/>
          <p:cNvSpPr/>
          <p:nvPr/>
        </p:nvSpPr>
        <p:spPr bwMode="gray">
          <a:xfrm>
            <a:off x="518391" y="4096365"/>
            <a:ext cx="2117588" cy="843320"/>
          </a:xfrm>
          <a:prstGeom prst="cloudCallout">
            <a:avLst>
              <a:gd name="adj1" fmla="val 92357"/>
              <a:gd name="adj2" fmla="val -53250"/>
            </a:avLst>
          </a:prstGeom>
          <a:solidFill>
            <a:srgbClr val="FFF2CC"/>
          </a:solidFill>
          <a:ln w="12700" algn="ctr">
            <a:solidFill>
              <a:srgbClr val="FFD17D"/>
            </a:solidFill>
            <a:round/>
            <a:headEnd/>
            <a:tailEnd/>
          </a:ln>
          <a:effectLst/>
        </p:spPr>
        <p:txBody>
          <a:bodyPr wrap="square" lIns="0" tIns="0" rIns="0" bIns="0" rtlCol="0" anchor="ctr" anchorCtr="1">
            <a:noAutofit/>
          </a:bodyPr>
          <a:lstStyle/>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Is the topology different because the area ID is different from that of OSPF?</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auto">
          <a:xfrm>
            <a:off x="8094393" y="38513"/>
            <a:ext cx="163901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auto">
          <a:xfrm>
            <a:off x="9684813" y="38513"/>
            <a:ext cx="1012386"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auto">
          <a:xfrm>
            <a:off x="10648600" y="38513"/>
            <a:ext cx="1102394"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309865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2191314"/>
          </a:xfrm>
        </p:spPr>
        <p:txBody>
          <a:bodyPr/>
          <a:lstStyle/>
          <a:p>
            <a:r>
              <a:rPr lang="en-US" sz="1800" smtClean="0">
                <a:sym typeface="Huawei Sans" panose="020C0503030203020204" pitchFamily="34" charset="0"/>
              </a:rPr>
              <a:t>Each network device running IS-IS must have at least one NET. A device can be configured with multiple NETs, but the system IDs of these NETs must be the same.</a:t>
            </a:r>
            <a:endParaRPr lang="en-US" altLang="zh-CN" sz="1800" smtClean="0">
              <a:sym typeface="Huawei Sans" panose="020C0503030203020204" pitchFamily="34" charset="0"/>
            </a:endParaRPr>
          </a:p>
          <a:p>
            <a:r>
              <a:rPr lang="en-US" sz="1800" smtClean="0">
                <a:sym typeface="Huawei Sans" panose="020C0503030203020204" pitchFamily="34" charset="0"/>
              </a:rPr>
              <a:t>On Huawei network devices, the length of the system ID is always 6 bytes. In an IS-IS routing domain, the system ID of a device must be unique. To facilitate management, configure the system ID based on the router ID.</a:t>
            </a:r>
            <a:endParaRPr lang="en-US" altLang="zh-CN" sz="1800" dirty="0" smtClean="0">
              <a:sym typeface="Huawei Sans" panose="020C0503030203020204" pitchFamily="34" charset="0"/>
            </a:endParaRPr>
          </a:p>
        </p:txBody>
      </p:sp>
      <p:sp>
        <p:nvSpPr>
          <p:cNvPr id="3" name="标题 2"/>
          <p:cNvSpPr>
            <a:spLocks noGrp="1"/>
          </p:cNvSpPr>
          <p:nvPr>
            <p:ph type="title"/>
          </p:nvPr>
        </p:nvSpPr>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Example of a NET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bwMode="gray">
          <a:xfrm>
            <a:off x="2275238" y="3640107"/>
            <a:ext cx="2048256" cy="276999"/>
          </a:xfrm>
          <a:prstGeom prst="rect">
            <a:avLst/>
          </a:prstGeom>
          <a:noFill/>
          <a:ln>
            <a:solidFill>
              <a:srgbClr val="00B0F0"/>
            </a:solidFill>
          </a:ln>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2275238" y="4400445"/>
            <a:ext cx="2048256" cy="276999"/>
          </a:xfrm>
          <a:prstGeom prst="rect">
            <a:avLst/>
          </a:prstGeom>
          <a:noFill/>
          <a:ln>
            <a:solidFill>
              <a:srgbClr val="00B0F0"/>
            </a:solidFill>
          </a:ln>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010.000.001.001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2275238" y="5160783"/>
            <a:ext cx="2048256" cy="276999"/>
          </a:xfrm>
          <a:prstGeom prst="rect">
            <a:avLst/>
          </a:prstGeom>
          <a:noFill/>
          <a:ln>
            <a:solidFill>
              <a:srgbClr val="FFD17D"/>
            </a:solidFill>
          </a:ln>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0100.0000.1001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5157916" y="3725069"/>
            <a:ext cx="6232442" cy="1372683"/>
          </a:xfrm>
          <a:prstGeom prst="rect">
            <a:avLst/>
          </a:prstGeom>
          <a:noFill/>
        </p:spPr>
        <p:txBody>
          <a:bodyPr wrap="square" rtlCol="0">
            <a:spAutoFit/>
          </a:bodyPr>
          <a:lstStyle/>
          <a:p>
            <a:pPr fontAlgn="ctr">
              <a:lnSpc>
                <a:spcPct val="14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For example, if the area ID of a device is 49.0001 and the router ID is 10.0.1.1, the NET of the device is 49.0001.0100.0000.1001.00</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箭头连接符 7"/>
          <p:cNvCxnSpPr>
            <a:stCxn id="2" idx="2"/>
            <a:endCxn id="22" idx="0"/>
          </p:cNvCxnSpPr>
          <p:nvPr/>
        </p:nvCxnSpPr>
        <p:spPr bwMode="gray">
          <a:xfrm>
            <a:off x="3299366" y="3917106"/>
            <a:ext cx="0" cy="4833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2" idx="2"/>
            <a:endCxn id="24" idx="0"/>
          </p:cNvCxnSpPr>
          <p:nvPr/>
        </p:nvCxnSpPr>
        <p:spPr bwMode="gray">
          <a:xfrm>
            <a:off x="3299366" y="4677444"/>
            <a:ext cx="0" cy="4833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3292266" y="3921885"/>
            <a:ext cx="1608133"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Each part is extended to 3 digits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3292266" y="4830030"/>
            <a:ext cx="164820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Re-divide three parts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5712739" y="5160783"/>
            <a:ext cx="3276597" cy="276999"/>
          </a:xfrm>
          <a:prstGeom prst="rect">
            <a:avLst/>
          </a:prstGeom>
          <a:noFill/>
          <a:ln>
            <a:solidFill>
              <a:srgbClr val="EC7061"/>
            </a:solidFill>
          </a:ln>
        </p:spPr>
        <p:txBody>
          <a:bodyPr wrap="square" rtlCol="0">
            <a:spAutoFit/>
          </a:bodyPr>
          <a:lstStyle/>
          <a:p>
            <a:pPr algn="ct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49.0001</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.0100.0000.1001.</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00</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肘形连接符 15"/>
          <p:cNvCxnSpPr>
            <a:stCxn id="24" idx="2"/>
          </p:cNvCxnSpPr>
          <p:nvPr/>
        </p:nvCxnSpPr>
        <p:spPr bwMode="gray">
          <a:xfrm rot="16200000" flipH="1">
            <a:off x="5068633" y="3668514"/>
            <a:ext cx="521918" cy="4060453"/>
          </a:xfrm>
          <a:prstGeom prst="bentConnector2">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endCxn id="38" idx="2"/>
          </p:cNvCxnSpPr>
          <p:nvPr/>
        </p:nvCxnSpPr>
        <p:spPr bwMode="gray">
          <a:xfrm flipH="1" flipV="1">
            <a:off x="7351038" y="5437782"/>
            <a:ext cx="8782" cy="5219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1123901" y="5193750"/>
            <a:ext cx="894797"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System 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1123901" y="3670884"/>
            <a:ext cx="85632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 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3642229" y="5598413"/>
            <a:ext cx="1468672"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Add area ID + SEL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9302194" y="5193750"/>
            <a:ext cx="473206" cy="276999"/>
          </a:xfrm>
          <a:prstGeom prst="rect">
            <a:avLst/>
          </a:prstGeom>
          <a:noFill/>
          <a:ln>
            <a:solidFill>
              <a:srgbClr val="EC7061"/>
            </a:solidFill>
          </a:ln>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8094393" y="38513"/>
            <a:ext cx="1639018" cy="213138"/>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Address Structure</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9684813" y="38513"/>
            <a:ext cx="1012386"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Topology</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10648600" y="38513"/>
            <a:ext cx="1102394" cy="21313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Packet Type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22778139"/>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140827C-2D9F-4A66-A54B-611969134D45}"/>
</file>

<file path=customXml/itemProps2.xml><?xml version="1.0" encoding="utf-8"?>
<ds:datastoreItem xmlns:ds="http://schemas.openxmlformats.org/officeDocument/2006/customXml" ds:itemID="{20EC975F-3039-435F-9ECF-74CFA370E40C}"/>
</file>

<file path=customXml/itemProps3.xml><?xml version="1.0" encoding="utf-8"?>
<ds:datastoreItem xmlns:ds="http://schemas.openxmlformats.org/officeDocument/2006/customXml" ds:itemID="{248FF913-730D-43A4-9BC1-8492DF8F692A}"/>
</file>

<file path=docProps/app.xml><?xml version="1.0" encoding="utf-8"?>
<Properties xmlns="http://schemas.openxmlformats.org/officeDocument/2006/extended-properties" xmlns:vt="http://schemas.openxmlformats.org/officeDocument/2006/docPropsVTypes">
  <Template/>
  <TotalTime>642</TotalTime>
  <Words>9502</Words>
  <Application>Microsoft Office PowerPoint</Application>
  <PresentationFormat>宽屏</PresentationFormat>
  <Paragraphs>1344</Paragraphs>
  <Slides>61</Slides>
  <Notes>61</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61</vt:i4>
      </vt:variant>
    </vt:vector>
  </HeadingPairs>
  <TitlesOfParts>
    <vt:vector size="68" baseType="lpstr">
      <vt:lpstr>Courier New</vt:lpstr>
      <vt:lpstr>方正兰亭黑简体</vt:lpstr>
      <vt:lpstr>Wingdings</vt:lpstr>
      <vt:lpstr>Huawei Sans</vt:lpstr>
      <vt:lpstr>Arial</vt:lpstr>
      <vt:lpstr>微软雅黑</vt:lpstr>
      <vt:lpstr>主题1</vt:lpstr>
      <vt:lpstr>PowerPoint 演示文稿</vt:lpstr>
      <vt:lpstr>IS-IS Implementation and Configuration</vt:lpstr>
      <vt:lpstr>PowerPoint 演示文稿</vt:lpstr>
      <vt:lpstr>PowerPoint 演示文稿</vt:lpstr>
      <vt:lpstr>PowerPoint 演示文稿</vt:lpstr>
      <vt:lpstr>Overview of IS-IS</vt:lpstr>
      <vt:lpstr>NSAP</vt:lpstr>
      <vt:lpstr>NET</vt:lpstr>
      <vt:lpstr>Example of a NET</vt:lpstr>
      <vt:lpstr>Differences Between Area Division of IS-IS and OSPF</vt:lpstr>
      <vt:lpstr>IS-IS Router Types (1)</vt:lpstr>
      <vt:lpstr>IS-IS Router Types (2)</vt:lpstr>
      <vt:lpstr>IS-IS Router Types (3)</vt:lpstr>
      <vt:lpstr>Network Types Supported by IS-IS</vt:lpstr>
      <vt:lpstr>IS-IS Cost</vt:lpstr>
      <vt:lpstr>IS-IS Packet Format</vt:lpstr>
      <vt:lpstr>Description of the PDU Common Header</vt:lpstr>
      <vt:lpstr>IS-IS Packet Types</vt:lpstr>
      <vt:lpstr>Common IS-IS TLVs</vt:lpstr>
      <vt:lpstr>PowerPoint 演示文稿</vt:lpstr>
      <vt:lpstr>Basic Rules for Establishing IS-IS Neighbor Relationships</vt:lpstr>
      <vt:lpstr>IIH</vt:lpstr>
      <vt:lpstr>Process of Establishing an IS-IS Neighbor Relationship on a Broadcast Network</vt:lpstr>
      <vt:lpstr>DIS and Pseudonode</vt:lpstr>
      <vt:lpstr>DIS in IS-IS and DR in OSPF</vt:lpstr>
      <vt:lpstr>Process of Establishing a Neighbor Relationship on a P2P Network</vt:lpstr>
      <vt:lpstr>PowerPoint 演示文稿</vt:lpstr>
      <vt:lpstr>LSP</vt:lpstr>
      <vt:lpstr>IS-IS LSDB</vt:lpstr>
      <vt:lpstr>Checking the LSP of the Non-pseudonode</vt:lpstr>
      <vt:lpstr>Checking the LSP of a Pseudonode</vt:lpstr>
      <vt:lpstr>CSNP</vt:lpstr>
      <vt:lpstr>PSNP</vt:lpstr>
      <vt:lpstr>LSP Synchronization on a Broadcast Network</vt:lpstr>
      <vt:lpstr>LSP Synchronization on a P2P Network</vt:lpstr>
      <vt:lpstr>LSP Processing Mechanism</vt:lpstr>
      <vt:lpstr>PowerPoint 演示文稿</vt:lpstr>
      <vt:lpstr>Route Calculation on a Level-1 Router</vt:lpstr>
      <vt:lpstr>Sub-optimal Path of a Level-1 Router</vt:lpstr>
      <vt:lpstr>Route Leaking</vt:lpstr>
      <vt:lpstr>Route Calculation on a Level-1-2 Router</vt:lpstr>
      <vt:lpstr>Route Calculation on a Level-2 Router</vt:lpstr>
      <vt:lpstr>PowerPoint 演示文稿</vt:lpstr>
      <vt:lpstr>Basic IS-IS Configurations (1)</vt:lpstr>
      <vt:lpstr>Basic IS-IS Configurations (2)</vt:lpstr>
      <vt:lpstr>Basic IS-IS Configurations (3)</vt:lpstr>
      <vt:lpstr>Case: IS-IS Configuration</vt:lpstr>
      <vt:lpstr>Case: Configurations of R1, R2, and R3</vt:lpstr>
      <vt:lpstr>Case: Configurations of R4 and R5</vt:lpstr>
      <vt:lpstr>Case: Configuration Verification (Checking the IS-IS Neighbor Relationship Table)</vt:lpstr>
      <vt:lpstr>Case: Configuration Verification (Checking the IS-IS Routing Table)</vt:lpstr>
      <vt:lpstr>Case: Configuration Verification (Checking the IS-IS Routing Table)</vt:lpstr>
      <vt:lpstr>Route Leaking Configuration</vt:lpstr>
      <vt:lpstr>Route Leaking Verification</vt:lpstr>
      <vt:lpstr>IS-IS Authentication Types</vt:lpstr>
      <vt:lpstr>IS-IS Authentication</vt:lpstr>
      <vt:lpstr>IS-IS Authentication Configuration (1)</vt:lpstr>
      <vt:lpstr>IS-IS Authentication Configuration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161</cp:revision>
  <dcterms:created xsi:type="dcterms:W3CDTF">2018-11-29T10:16:29Z</dcterms:created>
  <dcterms:modified xsi:type="dcterms:W3CDTF">2020-08-21T06:39:49Z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(3)FgrxChJH046ZDo84bpXq++EIDXyqrn6baQjve6fzcircZSS/TFzt87Qcu+xdzCSVl3B7yqd6
FvopCFDRyovi1ro1wBcKQF19JTdocReZnMwaRezbNu/FA8C4MFNnyUyTjq+rCgA/WRqiIfNG
xz4+jKEGIfer/O14Tj2+qYRrkgZVojutRXBV9IFDfKAKqowl0rybMmX+hj8H5bAC5OnlvN28
tBCUMDGZxibHK/n169</vt:lpwstr>
  </property>
  <property fmtid="{D5CDD505-2E9C-101B-9397-08002B2CF9AE}" pid="3" name="_2015_ms_pID_7253431">
    <vt:lpwstr>XJnZzRg6JbtJnTqmZWLWBm2rjsxXJq+ZLpoGbm+7Uvl4d+yS8iDhtJ
8dkKmFWIluOC8eU7mkDKWxfJ+/Y8L0nak5Fbyk2vKCdNl3Jc4ktESPTWCd425QGdjE2k4qdR
3DmQqsVcpPdZs2l2KK5Qx3RvI/uUOviOP2spuvPr5DFtN2zZhrfR82xhA/H59/sxJAaoeKJm
UOCJ2pmZhlyDL6EMt/uWiG2ZFEzf33uw0Iwr</vt:lpwstr>
  </property>
  <property fmtid="{D5CDD505-2E9C-101B-9397-08002B2CF9AE}" pid="4" name="_2015_ms_pID_7253432">
    <vt:lpwstr>nQ==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1597932608</vt:lpwstr>
  </property>
  <property fmtid="{D5CDD505-2E9C-101B-9397-08002B2CF9AE}" pid="9" name="ContentTypeId">
    <vt:lpwstr>0x01010002C5B4B712841F4C8A7AAEE2CD191271</vt:lpwstr>
  </property>
</Properties>
</file>